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60" r:id="rId4"/>
    <p:sldId id="277" r:id="rId5"/>
    <p:sldId id="258" r:id="rId6"/>
    <p:sldId id="259" r:id="rId7"/>
    <p:sldId id="261" r:id="rId8"/>
    <p:sldId id="278" r:id="rId9"/>
    <p:sldId id="262" r:id="rId10"/>
    <p:sldId id="279" r:id="rId11"/>
    <p:sldId id="263" r:id="rId12"/>
    <p:sldId id="280" r:id="rId13"/>
    <p:sldId id="264" r:id="rId14"/>
    <p:sldId id="265" r:id="rId15"/>
    <p:sldId id="266" r:id="rId16"/>
    <p:sldId id="281" r:id="rId17"/>
    <p:sldId id="282" r:id="rId18"/>
    <p:sldId id="284" r:id="rId19"/>
    <p:sldId id="283" r:id="rId20"/>
    <p:sldId id="290" r:id="rId21"/>
    <p:sldId id="292" r:id="rId22"/>
    <p:sldId id="291" r:id="rId23"/>
    <p:sldId id="267" r:id="rId24"/>
    <p:sldId id="285" r:id="rId25"/>
    <p:sldId id="268" r:id="rId26"/>
    <p:sldId id="286" r:id="rId27"/>
    <p:sldId id="287" r:id="rId28"/>
    <p:sldId id="288" r:id="rId29"/>
    <p:sldId id="269" r:id="rId30"/>
    <p:sldId id="289" r:id="rId31"/>
    <p:sldId id="274" r:id="rId32"/>
    <p:sldId id="272" r:id="rId33"/>
    <p:sldId id="275" r:id="rId34"/>
  </p:sldIdLst>
  <p:sldSz cx="9144000" cy="5143500" type="screen16x9"/>
  <p:notesSz cx="6858000" cy="9144000"/>
  <p:embeddedFontLst>
    <p:embeddedFont>
      <p:font typeface="Comic Sans MS" panose="030F0902030302020204" pitchFamily="66" charset="0"/>
      <p:regular r:id="rId36"/>
    </p:embeddedFont>
    <p:embeddedFont>
      <p:font typeface="Lato" panose="020F0502020204030203" pitchFamily="34" charset="77"/>
      <p:regular r:id="rId37"/>
      <p:bold r:id="rId38"/>
      <p:italic r:id="rId39"/>
      <p:boldItalic r:id="rId40"/>
    </p:embeddedFont>
    <p:embeddedFont>
      <p:font typeface="Raleway" panose="020B0503030101060003" pitchFamily="34" charset="77"/>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140B34-F32F-4F23-B86E-F4CBB4A67AE2}">
  <a:tblStyle styleId="{6F140B34-F32F-4F23-B86E-F4CBB4A67AE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1"/>
  </p:normalViewPr>
  <p:slideViewPr>
    <p:cSldViewPr snapToGrid="0">
      <p:cViewPr varScale="1">
        <p:scale>
          <a:sx n="144" d="100"/>
          <a:sy n="14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772de10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772de10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88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772de10fe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772de10fe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772de10fe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772de10fe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23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772de10fe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772de10f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772de10fe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772de10fe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772de10fe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772de10fe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772de10fe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772de10fe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649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268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174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13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72de10f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72de10f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21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570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466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772de10fe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772de10fe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772de10fe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772de10fe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895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72de10fe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72de10f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72de10fe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72de10f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03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72de10fe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72de10f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33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772de10fe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772de10fe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39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876d9149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876d9149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994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7876d9149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7876d914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772de10fe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772de10fe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876d9149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876d9149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72de10f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72de10f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772de10f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772de10f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772de10fe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772de10f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772de10f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772de10f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772de10f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772de10f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77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772de10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772de10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subTitle" idx="1"/>
          </p:nvPr>
        </p:nvSpPr>
        <p:spPr>
          <a:xfrm>
            <a:off x="51677" y="4405600"/>
            <a:ext cx="7688100" cy="541200"/>
          </a:xfrm>
          <a:prstGeom prst="rect">
            <a:avLst/>
          </a:prstGeom>
        </p:spPr>
        <p:txBody>
          <a:bodyPr spcFirstLastPara="1" wrap="square" lIns="91425" tIns="91425" rIns="91425" bIns="91425" anchor="t" anchorCtr="0">
            <a:noAutofit/>
          </a:bodyPr>
          <a:lstStyle/>
          <a:p>
            <a:pPr marL="914400" lvl="0" indent="0" algn="ctr" rtl="0">
              <a:lnSpc>
                <a:spcPct val="90000"/>
              </a:lnSpc>
              <a:spcBef>
                <a:spcPts val="1000"/>
              </a:spcBef>
              <a:spcAft>
                <a:spcPts val="0"/>
              </a:spcAft>
              <a:buNone/>
            </a:pPr>
            <a:r>
              <a:rPr lang="en" sz="2400" dirty="0">
                <a:solidFill>
                  <a:srgbClr val="000000"/>
                </a:solidFill>
                <a:latin typeface="Courier New"/>
                <a:ea typeface="Courier New"/>
                <a:cs typeface="Courier New"/>
                <a:sym typeface="Courier New"/>
              </a:rPr>
              <a:t>BIA-678-B : Professor </a:t>
            </a:r>
            <a:r>
              <a:rPr lang="en-US" sz="2400" dirty="0">
                <a:solidFill>
                  <a:srgbClr val="000000"/>
                </a:solidFill>
                <a:latin typeface="Courier New"/>
                <a:ea typeface="Courier New"/>
                <a:cs typeface="Courier New"/>
                <a:sym typeface="Courier New"/>
              </a:rPr>
              <a:t>DAVID BELANGER</a:t>
            </a:r>
            <a:endParaRPr sz="2400" dirty="0">
              <a:solidFill>
                <a:srgbClr val="000000"/>
              </a:solidFill>
              <a:latin typeface="Courier New"/>
              <a:ea typeface="Courier New"/>
              <a:cs typeface="Courier New"/>
              <a:sym typeface="Courier New"/>
            </a:endParaRPr>
          </a:p>
          <a:p>
            <a:pPr marL="457200" lvl="0" indent="-330200" algn="l" rtl="0">
              <a:spcBef>
                <a:spcPts val="0"/>
              </a:spcBef>
              <a:spcAft>
                <a:spcPts val="0"/>
              </a:spcAft>
              <a:buSzPts val="1600"/>
              <a:buChar char="-"/>
            </a:pPr>
            <a:endParaRPr dirty="0"/>
          </a:p>
        </p:txBody>
      </p:sp>
      <p:sp>
        <p:nvSpPr>
          <p:cNvPr id="87" name="Google Shape;87;p13"/>
          <p:cNvSpPr txBox="1">
            <a:spLocks noGrp="1"/>
          </p:cNvSpPr>
          <p:nvPr>
            <p:ph type="subTitle" idx="1"/>
          </p:nvPr>
        </p:nvSpPr>
        <p:spPr>
          <a:xfrm>
            <a:off x="276252" y="-204525"/>
            <a:ext cx="7688100" cy="541200"/>
          </a:xfrm>
          <a:prstGeom prst="rect">
            <a:avLst/>
          </a:prstGeom>
        </p:spPr>
        <p:txBody>
          <a:bodyPr spcFirstLastPara="1" wrap="square" lIns="91425" tIns="91425" rIns="91425" bIns="91425" anchor="t" anchorCtr="0">
            <a:noAutofit/>
          </a:bodyPr>
          <a:lstStyle/>
          <a:p>
            <a:pPr marL="914400" indent="0" algn="ctr">
              <a:lnSpc>
                <a:spcPct val="90000"/>
              </a:lnSpc>
              <a:spcBef>
                <a:spcPts val="1000"/>
              </a:spcBef>
            </a:pPr>
            <a:r>
              <a:rPr lang="en" sz="2800" b="1" dirty="0">
                <a:solidFill>
                  <a:srgbClr val="000000"/>
                </a:solidFill>
                <a:latin typeface="Courier New"/>
                <a:ea typeface="Courier New"/>
                <a:cs typeface="Courier New"/>
                <a:sym typeface="Courier New"/>
              </a:rPr>
              <a:t>TEAM NAME : “</a:t>
            </a:r>
            <a:r>
              <a:rPr lang="en-US" sz="2400" b="1" dirty="0">
                <a:solidFill>
                  <a:schemeClr val="bg2"/>
                </a:solidFill>
                <a:latin typeface="Courier New" panose="02070309020205020404" pitchFamily="49" charset="0"/>
                <a:cs typeface="Courier New" panose="02070309020205020404" pitchFamily="49" charset="0"/>
              </a:rPr>
              <a:t>A Walk in the Spark</a:t>
            </a:r>
            <a:r>
              <a:rPr lang="en-US" b="1" dirty="0">
                <a:solidFill>
                  <a:schemeClr val="bg2"/>
                </a:solidFill>
              </a:rPr>
              <a:t> </a:t>
            </a:r>
            <a:r>
              <a:rPr lang="en" sz="2800" b="1" dirty="0">
                <a:solidFill>
                  <a:srgbClr val="000000"/>
                </a:solidFill>
                <a:latin typeface="Courier New"/>
                <a:ea typeface="Courier New"/>
                <a:cs typeface="Courier New"/>
                <a:sym typeface="Courier New"/>
              </a:rPr>
              <a:t>”</a:t>
            </a:r>
            <a:endParaRPr sz="2800" dirty="0">
              <a:solidFill>
                <a:srgbClr val="000000"/>
              </a:solidFill>
              <a:latin typeface="Courier New"/>
              <a:ea typeface="Courier New"/>
              <a:cs typeface="Courier New"/>
              <a:sym typeface="Courier New"/>
            </a:endParaRPr>
          </a:p>
          <a:p>
            <a:pPr marL="457200" lvl="0" indent="-330200" algn="l" rtl="0">
              <a:spcBef>
                <a:spcPts val="0"/>
              </a:spcBef>
              <a:spcAft>
                <a:spcPts val="0"/>
              </a:spcAft>
              <a:buSzPts val="1600"/>
              <a:buChar char="-"/>
            </a:pPr>
            <a:endParaRPr dirty="0"/>
          </a:p>
        </p:txBody>
      </p:sp>
      <p:sp>
        <p:nvSpPr>
          <p:cNvPr id="88" name="Google Shape;88;p13"/>
          <p:cNvSpPr txBox="1"/>
          <p:nvPr/>
        </p:nvSpPr>
        <p:spPr>
          <a:xfrm>
            <a:off x="51675" y="1577775"/>
            <a:ext cx="4072200" cy="290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dk2"/>
                </a:solidFill>
                <a:latin typeface="Courier New"/>
                <a:ea typeface="Courier New"/>
                <a:cs typeface="Courier New"/>
                <a:sym typeface="Courier New"/>
              </a:rPr>
              <a:t>ARTIST RECOMMENDATION BASED ON YAHOO DATASET</a:t>
            </a:r>
            <a:endParaRPr sz="1300" dirty="0">
              <a:latin typeface="Courier New"/>
              <a:ea typeface="Courier New"/>
              <a:cs typeface="Courier New"/>
              <a:sym typeface="Courier New"/>
            </a:endParaRPr>
          </a:p>
        </p:txBody>
      </p:sp>
      <p:pic>
        <p:nvPicPr>
          <p:cNvPr id="89" name="Google Shape;89;p13"/>
          <p:cNvPicPr preferRelativeResize="0"/>
          <p:nvPr/>
        </p:nvPicPr>
        <p:blipFill>
          <a:blip r:embed="rId3">
            <a:alphaModFix/>
          </a:blip>
          <a:stretch>
            <a:fillRect/>
          </a:stretch>
        </p:blipFill>
        <p:spPr>
          <a:xfrm>
            <a:off x="4628103" y="1120050"/>
            <a:ext cx="3795672" cy="2903400"/>
          </a:xfrm>
          <a:prstGeom prst="rect">
            <a:avLst/>
          </a:prstGeom>
          <a:noFill/>
          <a:ln>
            <a:noFill/>
          </a:ln>
        </p:spPr>
      </p:pic>
      <p:sp>
        <p:nvSpPr>
          <p:cNvPr id="90" name="Google Shape;90;p13"/>
          <p:cNvSpPr txBox="1"/>
          <p:nvPr/>
        </p:nvSpPr>
        <p:spPr>
          <a:xfrm>
            <a:off x="7138150" y="1524000"/>
            <a:ext cx="1602300" cy="6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Courier New"/>
                <a:ea typeface="Courier New"/>
                <a:cs typeface="Courier New"/>
                <a:sym typeface="Courier New"/>
              </a:rPr>
              <a:t>DATA ANALYSIS</a:t>
            </a:r>
            <a:endParaRPr sz="3700">
              <a:latin typeface="Courier New"/>
              <a:ea typeface="Courier New"/>
              <a:cs typeface="Courier New"/>
              <a:sym typeface="Courier New"/>
            </a:endParaRPr>
          </a:p>
        </p:txBody>
      </p:sp>
      <p:sp>
        <p:nvSpPr>
          <p:cNvPr id="134" name="Google Shape;134;p19"/>
          <p:cNvSpPr txBox="1"/>
          <p:nvPr/>
        </p:nvSpPr>
        <p:spPr>
          <a:xfrm>
            <a:off x="65575" y="647300"/>
            <a:ext cx="8963700" cy="360600"/>
          </a:xfrm>
          <a:prstGeom prst="rect">
            <a:avLst/>
          </a:prstGeom>
          <a:noFill/>
          <a:ln>
            <a:noFill/>
          </a:ln>
        </p:spPr>
        <p:txBody>
          <a:bodyPr spcFirstLastPara="1" wrap="square" lIns="91425" tIns="91425" rIns="91425" bIns="91425" anchor="t" anchorCtr="0">
            <a:noAutofit/>
          </a:bodyPr>
          <a:lstStyle/>
          <a:p>
            <a:r>
              <a:rPr lang="en-US" sz="2400" b="1" dirty="0">
                <a:latin typeface="Courier New" panose="02070309020205020404" pitchFamily="49" charset="0"/>
                <a:cs typeface="Courier New" panose="02070309020205020404" pitchFamily="49" charset="0"/>
              </a:rPr>
              <a:t>User rating data			</a:t>
            </a:r>
          </a:p>
          <a:p>
            <a:pPr marL="0" lvl="0" indent="0" algn="l" rtl="0">
              <a:spcBef>
                <a:spcPts val="0"/>
              </a:spcBef>
              <a:spcAft>
                <a:spcPts val="0"/>
              </a:spcAft>
              <a:buNone/>
            </a:pPr>
            <a:endParaRPr sz="1900" b="1" dirty="0">
              <a:latin typeface="Courier New" panose="02070309020205020404" pitchFamily="49" charset="0"/>
              <a:ea typeface="Lato"/>
              <a:cs typeface="Courier New" panose="02070309020205020404" pitchFamily="49" charset="0"/>
              <a:sym typeface="Lato"/>
            </a:endParaRPr>
          </a:p>
        </p:txBody>
      </p:sp>
      <p:sp>
        <p:nvSpPr>
          <p:cNvPr id="136" name="Google Shape;136;p19"/>
          <p:cNvSpPr txBox="1"/>
          <p:nvPr/>
        </p:nvSpPr>
        <p:spPr>
          <a:xfrm>
            <a:off x="6513750" y="849800"/>
            <a:ext cx="2712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a:t>
            </a:r>
            <a:endParaRPr sz="1300" dirty="0">
              <a:latin typeface="Lato"/>
              <a:ea typeface="Lato"/>
              <a:cs typeface="Lato"/>
              <a:sym typeface="Lato"/>
            </a:endParaRPr>
          </a:p>
        </p:txBody>
      </p:sp>
      <p:sp>
        <p:nvSpPr>
          <p:cNvPr id="4" name="Rectangle 3">
            <a:extLst>
              <a:ext uri="{FF2B5EF4-FFF2-40B4-BE49-F238E27FC236}">
                <a16:creationId xmlns:a16="http://schemas.microsoft.com/office/drawing/2014/main" id="{CA35F3AB-000E-8A45-8C2D-4DDA4BFA0E35}"/>
              </a:ext>
            </a:extLst>
          </p:cNvPr>
          <p:cNvSpPr/>
          <p:nvPr/>
        </p:nvSpPr>
        <p:spPr>
          <a:xfrm>
            <a:off x="181719" y="1417588"/>
            <a:ext cx="4572000" cy="3662541"/>
          </a:xfrm>
          <a:prstGeom prst="rect">
            <a:avLst/>
          </a:prstGeom>
        </p:spPr>
        <p:txBody>
          <a:bodyPr>
            <a:spAutoFit/>
          </a:bodyPr>
          <a:lstStyle/>
          <a:p>
            <a:r>
              <a:rPr lang="en-US" sz="1600" dirty="0">
                <a:latin typeface="Courier New" panose="02070309020205020404" pitchFamily="49" charset="0"/>
                <a:cs typeface="Courier New" panose="02070309020205020404" pitchFamily="49" charset="0"/>
              </a:rPr>
              <a:t>"ydata-ymusic-user-artist-ratings-v1_0.csv" contains user ratings of music artists. It contains 11,557,943 ratings of 98,211 artists by 1,948,882 anonymous users. The format of each line of the file is </a:t>
            </a:r>
            <a:r>
              <a:rPr lang="en-US" sz="1600" dirty="0" err="1">
                <a:latin typeface="Courier New" panose="02070309020205020404" pitchFamily="49" charset="0"/>
                <a:cs typeface="Courier New" panose="02070309020205020404" pitchFamily="49" charset="0"/>
              </a:rPr>
              <a:t>anonymous_user_id</a:t>
            </a:r>
            <a:r>
              <a:rPr lang="en-US" sz="1600" dirty="0">
                <a:latin typeface="Courier New" panose="02070309020205020404" pitchFamily="49" charset="0"/>
                <a:cs typeface="Courier New" panose="02070309020205020404" pitchFamily="49" charset="0"/>
              </a:rPr>
              <a:t> (TAB) artist_id (TAB) rating. </a:t>
            </a:r>
          </a:p>
          <a:p>
            <a:r>
              <a:rPr lang="en-US" sz="1600" dirty="0">
                <a:latin typeface="Courier New" panose="02070309020205020404" pitchFamily="49" charset="0"/>
                <a:cs typeface="Courier New" panose="02070309020205020404" pitchFamily="49" charset="0"/>
              </a:rPr>
              <a:t>The ratings are integers ranging from 0 to 100, except 255 (a special case that means "never play again"). The snippet of data set is shown: </a:t>
            </a:r>
          </a:p>
          <a:p>
            <a:endParaRPr lang="en-US" sz="2400" dirty="0">
              <a:latin typeface="Courier New" panose="02070309020205020404" pitchFamily="49" charset="0"/>
              <a:cs typeface="Courier New" panose="02070309020205020404" pitchFamily="49" charset="0"/>
            </a:endParaRPr>
          </a:p>
        </p:txBody>
      </p:sp>
      <p:pic>
        <p:nvPicPr>
          <p:cNvPr id="5" name="Picture 4" descr="A picture containing table&#10;&#10;Description automatically generated">
            <a:extLst>
              <a:ext uri="{FF2B5EF4-FFF2-40B4-BE49-F238E27FC236}">
                <a16:creationId xmlns:a16="http://schemas.microsoft.com/office/drawing/2014/main" id="{A6304917-35B4-BC46-B08B-D25B12EE2D34}"/>
              </a:ext>
            </a:extLst>
          </p:cNvPr>
          <p:cNvPicPr>
            <a:picLocks noChangeAspect="1"/>
          </p:cNvPicPr>
          <p:nvPr/>
        </p:nvPicPr>
        <p:blipFill>
          <a:blip r:embed="rId3"/>
          <a:stretch>
            <a:fillRect/>
          </a:stretch>
        </p:blipFill>
        <p:spPr>
          <a:xfrm>
            <a:off x="4671868" y="1499175"/>
            <a:ext cx="4357407" cy="2755900"/>
          </a:xfrm>
          <a:prstGeom prst="rect">
            <a:avLst/>
          </a:prstGeom>
        </p:spPr>
      </p:pic>
    </p:spTree>
    <p:extLst>
      <p:ext uri="{BB962C8B-B14F-4D97-AF65-F5344CB8AC3E}">
        <p14:creationId xmlns:p14="http://schemas.microsoft.com/office/powerpoint/2010/main" val="3397323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Courier New"/>
                <a:ea typeface="Courier New"/>
                <a:cs typeface="Courier New"/>
                <a:sym typeface="Courier New"/>
              </a:rPr>
              <a:t>DATA ANALYSIS</a:t>
            </a:r>
            <a:endParaRPr sz="3700">
              <a:latin typeface="Courier New"/>
              <a:ea typeface="Courier New"/>
              <a:cs typeface="Courier New"/>
              <a:sym typeface="Courier New"/>
            </a:endParaRPr>
          </a:p>
        </p:txBody>
      </p:sp>
      <p:sp>
        <p:nvSpPr>
          <p:cNvPr id="142" name="Google Shape;142;p20"/>
          <p:cNvSpPr txBox="1"/>
          <p:nvPr/>
        </p:nvSpPr>
        <p:spPr>
          <a:xfrm>
            <a:off x="65575" y="647300"/>
            <a:ext cx="8963700" cy="360600"/>
          </a:xfrm>
          <a:prstGeom prst="rect">
            <a:avLst/>
          </a:prstGeom>
          <a:noFill/>
          <a:ln>
            <a:noFill/>
          </a:ln>
        </p:spPr>
        <p:txBody>
          <a:bodyPr spcFirstLastPara="1" wrap="square" lIns="91425" tIns="91425" rIns="91425" bIns="91425" anchor="t" anchorCtr="0">
            <a:noAutofit/>
          </a:bodyPr>
          <a:lstStyle/>
          <a:p>
            <a:r>
              <a:rPr lang="en-US" sz="1800" b="1" dirty="0">
                <a:latin typeface="Courier New" panose="02070309020205020404" pitchFamily="49" charset="0"/>
                <a:cs typeface="Courier New" panose="02070309020205020404" pitchFamily="49" charset="0"/>
              </a:rPr>
              <a:t>Top pop artist which are frequently rated </a:t>
            </a:r>
            <a:endParaRPr lang="en-US" sz="1800" dirty="0">
              <a:latin typeface="Courier New" panose="02070309020205020404" pitchFamily="49" charset="0"/>
              <a:cs typeface="Courier New" panose="02070309020205020404" pitchFamily="49" charset="0"/>
            </a:endParaRPr>
          </a:p>
        </p:txBody>
      </p:sp>
      <p:sp>
        <p:nvSpPr>
          <p:cNvPr id="144" name="Google Shape;144;p20"/>
          <p:cNvSpPr txBox="1"/>
          <p:nvPr/>
        </p:nvSpPr>
        <p:spPr>
          <a:xfrm>
            <a:off x="6513750" y="849800"/>
            <a:ext cx="2712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pic>
        <p:nvPicPr>
          <p:cNvPr id="3" name="Picture 2" descr="Table&#10;&#10;Description automatically generated">
            <a:extLst>
              <a:ext uri="{FF2B5EF4-FFF2-40B4-BE49-F238E27FC236}">
                <a16:creationId xmlns:a16="http://schemas.microsoft.com/office/drawing/2014/main" id="{589935BC-6677-8949-ABC8-D3A815AB81DE}"/>
              </a:ext>
            </a:extLst>
          </p:cNvPr>
          <p:cNvPicPr>
            <a:picLocks noChangeAspect="1"/>
          </p:cNvPicPr>
          <p:nvPr/>
        </p:nvPicPr>
        <p:blipFill>
          <a:blip r:embed="rId3"/>
          <a:stretch>
            <a:fillRect/>
          </a:stretch>
        </p:blipFill>
        <p:spPr>
          <a:xfrm>
            <a:off x="183001" y="1296675"/>
            <a:ext cx="4014926" cy="3482850"/>
          </a:xfrm>
          <a:prstGeom prst="rect">
            <a:avLst/>
          </a:prstGeom>
        </p:spPr>
      </p:pic>
      <p:pic>
        <p:nvPicPr>
          <p:cNvPr id="5" name="Picture 4" descr="Chart, bar chart&#10;&#10;Description automatically generated">
            <a:extLst>
              <a:ext uri="{FF2B5EF4-FFF2-40B4-BE49-F238E27FC236}">
                <a16:creationId xmlns:a16="http://schemas.microsoft.com/office/drawing/2014/main" id="{17AC008E-10D5-0B43-9E9A-49827FF0E7E2}"/>
              </a:ext>
            </a:extLst>
          </p:cNvPr>
          <p:cNvPicPr>
            <a:picLocks noChangeAspect="1"/>
          </p:cNvPicPr>
          <p:nvPr/>
        </p:nvPicPr>
        <p:blipFill>
          <a:blip r:embed="rId4"/>
          <a:stretch>
            <a:fillRect/>
          </a:stretch>
        </p:blipFill>
        <p:spPr>
          <a:xfrm>
            <a:off x="4322618" y="1296675"/>
            <a:ext cx="4795282" cy="3482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Courier New"/>
                <a:ea typeface="Courier New"/>
                <a:cs typeface="Courier New"/>
                <a:sym typeface="Courier New"/>
              </a:rPr>
              <a:t>DATA ANALYSIS</a:t>
            </a:r>
            <a:endParaRPr sz="3700">
              <a:latin typeface="Courier New"/>
              <a:ea typeface="Courier New"/>
              <a:cs typeface="Courier New"/>
              <a:sym typeface="Courier New"/>
            </a:endParaRPr>
          </a:p>
        </p:txBody>
      </p:sp>
      <p:sp>
        <p:nvSpPr>
          <p:cNvPr id="142" name="Google Shape;142;p20"/>
          <p:cNvSpPr txBox="1"/>
          <p:nvPr/>
        </p:nvSpPr>
        <p:spPr>
          <a:xfrm>
            <a:off x="65575" y="647300"/>
            <a:ext cx="8963700" cy="360600"/>
          </a:xfrm>
          <a:prstGeom prst="rect">
            <a:avLst/>
          </a:prstGeom>
          <a:noFill/>
          <a:ln>
            <a:noFill/>
          </a:ln>
        </p:spPr>
        <p:txBody>
          <a:bodyPr spcFirstLastPara="1" wrap="square" lIns="91425" tIns="91425" rIns="91425" bIns="91425" anchor="t" anchorCtr="0">
            <a:noAutofit/>
          </a:bodyPr>
          <a:lstStyle/>
          <a:p>
            <a:r>
              <a:rPr lang="en-US" sz="2000" b="1" dirty="0">
                <a:latin typeface="Courier New" panose="02070309020205020404" pitchFamily="49" charset="0"/>
                <a:cs typeface="Courier New" panose="02070309020205020404" pitchFamily="49" charset="0"/>
              </a:rPr>
              <a:t>Top users frequently giving number of rating: </a:t>
            </a: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p:txBody>
      </p:sp>
      <p:sp>
        <p:nvSpPr>
          <p:cNvPr id="144" name="Google Shape;144;p20"/>
          <p:cNvSpPr txBox="1"/>
          <p:nvPr/>
        </p:nvSpPr>
        <p:spPr>
          <a:xfrm>
            <a:off x="6513750" y="849800"/>
            <a:ext cx="2712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pic>
        <p:nvPicPr>
          <p:cNvPr id="4" name="Picture 3" descr="Table&#10;&#10;Description automatically generated">
            <a:extLst>
              <a:ext uri="{FF2B5EF4-FFF2-40B4-BE49-F238E27FC236}">
                <a16:creationId xmlns:a16="http://schemas.microsoft.com/office/drawing/2014/main" id="{AD49BC67-1348-D24C-AFD5-EE17C3E84326}"/>
              </a:ext>
            </a:extLst>
          </p:cNvPr>
          <p:cNvPicPr>
            <a:picLocks noChangeAspect="1"/>
          </p:cNvPicPr>
          <p:nvPr/>
        </p:nvPicPr>
        <p:blipFill>
          <a:blip r:embed="rId3"/>
          <a:stretch>
            <a:fillRect/>
          </a:stretch>
        </p:blipFill>
        <p:spPr>
          <a:xfrm>
            <a:off x="65575" y="1400300"/>
            <a:ext cx="4225870" cy="3276600"/>
          </a:xfrm>
          <a:prstGeom prst="rect">
            <a:avLst/>
          </a:prstGeom>
        </p:spPr>
      </p:pic>
      <p:pic>
        <p:nvPicPr>
          <p:cNvPr id="6" name="Picture 5" descr="Chart, bar chart&#10;&#10;Description automatically generated">
            <a:extLst>
              <a:ext uri="{FF2B5EF4-FFF2-40B4-BE49-F238E27FC236}">
                <a16:creationId xmlns:a16="http://schemas.microsoft.com/office/drawing/2014/main" id="{FDE0ED9B-F9DD-5446-8E76-8D0FDF93AE1E}"/>
              </a:ext>
            </a:extLst>
          </p:cNvPr>
          <p:cNvPicPr>
            <a:picLocks noChangeAspect="1"/>
          </p:cNvPicPr>
          <p:nvPr/>
        </p:nvPicPr>
        <p:blipFill>
          <a:blip r:embed="rId4"/>
          <a:stretch>
            <a:fillRect/>
          </a:stretch>
        </p:blipFill>
        <p:spPr>
          <a:xfrm>
            <a:off x="4572000" y="1400300"/>
            <a:ext cx="4457276" cy="3276600"/>
          </a:xfrm>
          <a:prstGeom prst="rect">
            <a:avLst/>
          </a:prstGeom>
        </p:spPr>
      </p:pic>
    </p:spTree>
    <p:extLst>
      <p:ext uri="{BB962C8B-B14F-4D97-AF65-F5344CB8AC3E}">
        <p14:creationId xmlns:p14="http://schemas.microsoft.com/office/powerpoint/2010/main" val="309083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6" name="Picture 5">
            <a:extLst>
              <a:ext uri="{FF2B5EF4-FFF2-40B4-BE49-F238E27FC236}">
                <a16:creationId xmlns:a16="http://schemas.microsoft.com/office/drawing/2014/main" id="{354070A2-553C-4E4A-B4B2-EFA812FA25CD}"/>
              </a:ext>
            </a:extLst>
          </p:cNvPr>
          <p:cNvPicPr>
            <a:picLocks noChangeAspect="1"/>
          </p:cNvPicPr>
          <p:nvPr/>
        </p:nvPicPr>
        <p:blipFill>
          <a:blip r:embed="rId3"/>
          <a:stretch>
            <a:fillRect/>
          </a:stretch>
        </p:blipFill>
        <p:spPr>
          <a:xfrm>
            <a:off x="58162" y="0"/>
            <a:ext cx="1668427" cy="1433945"/>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B4971DC0-1741-7148-B81D-6B0B9398C1EE}"/>
              </a:ext>
            </a:extLst>
          </p:cNvPr>
          <p:cNvPicPr>
            <a:picLocks noChangeAspect="1"/>
          </p:cNvPicPr>
          <p:nvPr/>
        </p:nvPicPr>
        <p:blipFill>
          <a:blip r:embed="rId4"/>
          <a:stretch>
            <a:fillRect/>
          </a:stretch>
        </p:blipFill>
        <p:spPr>
          <a:xfrm>
            <a:off x="2130137" y="2600504"/>
            <a:ext cx="5029200" cy="2473286"/>
          </a:xfrm>
          <a:prstGeom prst="rect">
            <a:avLst/>
          </a:prstGeom>
        </p:spPr>
      </p:pic>
      <p:sp>
        <p:nvSpPr>
          <p:cNvPr id="10" name="Rectangle 9">
            <a:extLst>
              <a:ext uri="{FF2B5EF4-FFF2-40B4-BE49-F238E27FC236}">
                <a16:creationId xmlns:a16="http://schemas.microsoft.com/office/drawing/2014/main" id="{54F61372-B388-1A48-86E3-9F27A69BEA0F}"/>
              </a:ext>
            </a:extLst>
          </p:cNvPr>
          <p:cNvSpPr/>
          <p:nvPr/>
        </p:nvSpPr>
        <p:spPr>
          <a:xfrm>
            <a:off x="2057400" y="540426"/>
            <a:ext cx="7086600" cy="1815882"/>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We'll often discuss among friends for recommendations to find a new artist to listen for a good music. Naturally, we have more prominent trust in the suggestions from companions who offer tastes like our own. The concept of Collaborative filtering (CF) can be explained by collecting user feedback in the form of ratings for items in a given domain and analyzing similarities in rating behavior amongst several users in determining how to recommend an item. Pictorial representation is given below: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ctrTitle"/>
          </p:nvPr>
        </p:nvSpPr>
        <p:spPr>
          <a:xfrm>
            <a:off x="-129764" y="-353291"/>
            <a:ext cx="9091800" cy="706581"/>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1000"/>
              </a:spcBef>
              <a:spcAft>
                <a:spcPts val="0"/>
              </a:spcAft>
              <a:buNone/>
            </a:pPr>
            <a:r>
              <a:rPr lang="en" sz="3300" dirty="0">
                <a:solidFill>
                  <a:srgbClr val="000000"/>
                </a:solidFill>
                <a:latin typeface="Courier New"/>
                <a:ea typeface="Courier New"/>
                <a:cs typeface="Courier New"/>
                <a:sym typeface="Courier New"/>
              </a:rPr>
              <a:t>ALS Model</a:t>
            </a:r>
            <a:endParaRPr sz="3300" dirty="0">
              <a:latin typeface="Courier New"/>
              <a:ea typeface="Courier New"/>
              <a:cs typeface="Courier New"/>
              <a:sym typeface="Courier New"/>
            </a:endParaRPr>
          </a:p>
        </p:txBody>
      </p:sp>
      <p:sp>
        <p:nvSpPr>
          <p:cNvPr id="156" name="Google Shape;156;p22"/>
          <p:cNvSpPr txBox="1"/>
          <p:nvPr/>
        </p:nvSpPr>
        <p:spPr>
          <a:xfrm>
            <a:off x="88825" y="1507525"/>
            <a:ext cx="3793200" cy="3884700"/>
          </a:xfrm>
          <a:prstGeom prst="rect">
            <a:avLst/>
          </a:prstGeom>
          <a:noFill/>
          <a:ln>
            <a:noFill/>
          </a:ln>
        </p:spPr>
        <p:txBody>
          <a:bodyPr spcFirstLastPara="1" wrap="square" lIns="91425" tIns="91425" rIns="91425" bIns="91425" anchor="t" anchorCtr="0">
            <a:noAutofit/>
          </a:bodyPr>
          <a:lstStyle/>
          <a:p>
            <a:pPr marL="457200" indent="-298450" algn="just">
              <a:lnSpc>
                <a:spcPct val="115000"/>
              </a:lnSpc>
              <a:buSzPts val="1100"/>
              <a:buFont typeface="Comic Sans MS"/>
              <a:buChar char="❏"/>
            </a:pPr>
            <a:r>
              <a:rPr lang="en-US" sz="1200" dirty="0">
                <a:latin typeface="Courier New" panose="02070309020205020404" pitchFamily="49" charset="0"/>
                <a:cs typeface="Courier New" panose="02070309020205020404" pitchFamily="49" charset="0"/>
              </a:rPr>
              <a:t>Assume we have a matrix of users and the ratings they accommodated to the artist they have tuned in on the off chance that you'll see a large portion of the matrix is unfilled that is on the grounds that there are extremely numerous artists for anyone to sensibly listen to. </a:t>
            </a:r>
          </a:p>
          <a:p>
            <a:pPr marL="158750" lvl="0" algn="just" rtl="0">
              <a:lnSpc>
                <a:spcPct val="115000"/>
              </a:lnSpc>
              <a:spcBef>
                <a:spcPts val="0"/>
              </a:spcBef>
              <a:spcAft>
                <a:spcPts val="0"/>
              </a:spcAft>
              <a:buSzPts val="1100"/>
            </a:pPr>
            <a:endParaRPr sz="1100"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00D8049B-BA12-E340-B701-CA464B8B9EFF}"/>
              </a:ext>
            </a:extLst>
          </p:cNvPr>
          <p:cNvPicPr>
            <a:picLocks noChangeAspect="1"/>
          </p:cNvPicPr>
          <p:nvPr/>
        </p:nvPicPr>
        <p:blipFill>
          <a:blip r:embed="rId3"/>
          <a:stretch>
            <a:fillRect/>
          </a:stretch>
        </p:blipFill>
        <p:spPr>
          <a:xfrm>
            <a:off x="4225159" y="1081496"/>
            <a:ext cx="4273588" cy="3635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ALS model</a:t>
            </a:r>
            <a:endParaRPr sz="3700" dirty="0">
              <a:latin typeface="Courier New"/>
              <a:ea typeface="Courier New"/>
              <a:cs typeface="Courier New"/>
              <a:sym typeface="Courier New"/>
            </a:endParaRPr>
          </a:p>
        </p:txBody>
      </p:sp>
      <p:sp>
        <p:nvSpPr>
          <p:cNvPr id="163" name="Google Shape;163;p23"/>
          <p:cNvSpPr txBox="1"/>
          <p:nvPr/>
        </p:nvSpPr>
        <p:spPr>
          <a:xfrm>
            <a:off x="0" y="1276373"/>
            <a:ext cx="9144000" cy="3000000"/>
          </a:xfrm>
          <a:prstGeom prst="rect">
            <a:avLst/>
          </a:prstGeom>
          <a:noFill/>
          <a:ln>
            <a:noFill/>
          </a:ln>
        </p:spPr>
        <p:txBody>
          <a:bodyPr spcFirstLastPara="1" wrap="square" lIns="91425" tIns="91425" rIns="91425" bIns="91425" anchor="t" anchorCtr="0">
            <a:noAutofit/>
          </a:bodyPr>
          <a:lstStyle/>
          <a:p>
            <a:pPr marL="457200" indent="-336550" algn="just">
              <a:lnSpc>
                <a:spcPct val="115000"/>
              </a:lnSpc>
              <a:buSzPts val="1700"/>
              <a:buFont typeface="Comic Sans MS"/>
              <a:buChar char="❏"/>
            </a:pPr>
            <a:r>
              <a:rPr lang="en-US" dirty="0">
                <a:latin typeface="Courier New" panose="02070309020205020404" pitchFamily="49" charset="0"/>
                <a:cs typeface="Courier New" panose="02070309020205020404" pitchFamily="49" charset="0"/>
              </a:rPr>
              <a:t>One of the major advantages of alternating least square (</a:t>
            </a:r>
            <a:r>
              <a:rPr lang="en-US" b="1" dirty="0">
                <a:latin typeface="Courier New" panose="02070309020205020404" pitchFamily="49" charset="0"/>
                <a:cs typeface="Courier New" panose="02070309020205020404" pitchFamily="49" charset="0"/>
              </a:rPr>
              <a:t>ALS </a:t>
            </a:r>
            <a:r>
              <a:rPr lang="en-US" dirty="0">
                <a:latin typeface="Courier New" panose="02070309020205020404" pitchFamily="49" charset="0"/>
                <a:cs typeface="Courier New" panose="02070309020205020404" pitchFamily="49" charset="0"/>
              </a:rPr>
              <a:t>)is that it works truly well with sparse matrix like this what it tries to do is influence ratings from similar users and fill in all of these clear cells with predictions of how these users would rate these artists. If they somehow happened to watch them the predictions with the most noteworthy qualities at that point become proposals that can be offered </a:t>
            </a:r>
            <a:r>
              <a:rPr lang="en-US">
                <a:latin typeface="Courier New" panose="02070309020205020404" pitchFamily="49" charset="0"/>
                <a:cs typeface="Courier New" panose="02070309020205020404" pitchFamily="49" charset="0"/>
              </a:rPr>
              <a:t>to clients </a:t>
            </a:r>
            <a:endParaRPr lang="en-US" dirty="0">
              <a:latin typeface="Courier New" panose="02070309020205020404" pitchFamily="49" charset="0"/>
              <a:cs typeface="Courier New" panose="02070309020205020404" pitchFamily="49" charset="0"/>
            </a:endParaRPr>
          </a:p>
          <a:p>
            <a:pPr marL="120650" algn="just">
              <a:lnSpc>
                <a:spcPct val="115000"/>
              </a:lnSpc>
              <a:buSzPts val="1700"/>
            </a:pPr>
            <a:endParaRPr lang="en-US" dirty="0">
              <a:latin typeface="Courier New" panose="02070309020205020404" pitchFamily="49" charset="0"/>
              <a:cs typeface="Courier New" panose="02070309020205020404" pitchFamily="49" charset="0"/>
            </a:endParaRPr>
          </a:p>
          <a:p>
            <a:pPr marL="457200" indent="-336550" algn="just">
              <a:lnSpc>
                <a:spcPct val="115000"/>
              </a:lnSpc>
              <a:buSzPts val="1700"/>
              <a:buFont typeface="Comic Sans MS"/>
              <a:buChar char="❏"/>
            </a:pPr>
            <a:r>
              <a:rPr lang="en-US" dirty="0">
                <a:latin typeface="Courier New" panose="02070309020205020404" pitchFamily="49" charset="0"/>
                <a:cs typeface="Courier New" panose="02070309020205020404" pitchFamily="49" charset="0"/>
              </a:rPr>
              <a:t>Suppose we have a matrix our ALS we'll take that matrix (m*n)and factor it into two smaller matrices users(U) and artist(P) where if x together produces an approximation of the original matrix R </a:t>
            </a:r>
          </a:p>
          <a:p>
            <a:pPr marL="457200" indent="-336550" algn="just">
              <a:lnSpc>
                <a:spcPct val="115000"/>
              </a:lnSpc>
              <a:buSzPts val="1700"/>
              <a:buFont typeface="Comic Sans MS"/>
              <a:buChar char="❏"/>
            </a:pPr>
            <a:endParaRPr lang="en-US" sz="1200" dirty="0">
              <a:latin typeface="Courier New" panose="02070309020205020404" pitchFamily="49" charset="0"/>
              <a:cs typeface="Courier New" panose="02070309020205020404" pitchFamily="49" charset="0"/>
            </a:endParaRPr>
          </a:p>
          <a:p>
            <a:pPr marL="120650" algn="just">
              <a:lnSpc>
                <a:spcPct val="115000"/>
              </a:lnSpc>
              <a:buSzPts val="1700"/>
            </a:pPr>
            <a:endParaRPr lang="en-US" sz="1200" dirty="0">
              <a:latin typeface="Courier New" panose="02070309020205020404" pitchFamily="49" charset="0"/>
              <a:cs typeface="Courier New" panose="02070309020205020404" pitchFamily="49" charset="0"/>
            </a:endParaRPr>
          </a:p>
          <a:p>
            <a:pPr marL="457200" lvl="0" indent="-336550" algn="just" rtl="0">
              <a:lnSpc>
                <a:spcPct val="115000"/>
              </a:lnSpc>
              <a:spcBef>
                <a:spcPts val="0"/>
              </a:spcBef>
              <a:spcAft>
                <a:spcPts val="0"/>
              </a:spcAft>
              <a:buSzPts val="1700"/>
              <a:buFont typeface="Comic Sans MS"/>
              <a:buChar char="❏"/>
            </a:pPr>
            <a:endParaRPr lang="en-US" sz="1700" b="1" dirty="0">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ALS model</a:t>
            </a:r>
            <a:endParaRPr sz="3700" dirty="0">
              <a:latin typeface="Courier New"/>
              <a:ea typeface="Courier New"/>
              <a:cs typeface="Courier New"/>
              <a:sym typeface="Courier New"/>
            </a:endParaRPr>
          </a:p>
        </p:txBody>
      </p:sp>
      <p:sp>
        <p:nvSpPr>
          <p:cNvPr id="163" name="Google Shape;163;p23"/>
          <p:cNvSpPr txBox="1"/>
          <p:nvPr/>
        </p:nvSpPr>
        <p:spPr>
          <a:xfrm>
            <a:off x="0" y="1276373"/>
            <a:ext cx="9144000" cy="3000000"/>
          </a:xfrm>
          <a:prstGeom prst="rect">
            <a:avLst/>
          </a:prstGeom>
          <a:noFill/>
          <a:ln>
            <a:noFill/>
          </a:ln>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SzPts val="1700"/>
              <a:buFont typeface="Comic Sans MS"/>
              <a:buChar char="❏"/>
            </a:pPr>
            <a:endParaRPr lang="en-US" sz="1700" b="1" dirty="0">
              <a:latin typeface="Comic Sans MS"/>
              <a:ea typeface="Comic Sans MS"/>
              <a:cs typeface="Comic Sans MS"/>
              <a:sym typeface="Comic Sans MS"/>
            </a:endParaRPr>
          </a:p>
        </p:txBody>
      </p:sp>
      <p:pic>
        <p:nvPicPr>
          <p:cNvPr id="3" name="Picture 2" descr="A picture containing text, clock&#10;&#10;Description automatically generated">
            <a:extLst>
              <a:ext uri="{FF2B5EF4-FFF2-40B4-BE49-F238E27FC236}">
                <a16:creationId xmlns:a16="http://schemas.microsoft.com/office/drawing/2014/main" id="{AD00BBDF-A29F-3947-BB43-FD84B6B469C1}"/>
              </a:ext>
            </a:extLst>
          </p:cNvPr>
          <p:cNvPicPr>
            <a:picLocks noChangeAspect="1"/>
          </p:cNvPicPr>
          <p:nvPr/>
        </p:nvPicPr>
        <p:blipFill>
          <a:blip r:embed="rId3"/>
          <a:stretch>
            <a:fillRect/>
          </a:stretch>
        </p:blipFill>
        <p:spPr>
          <a:xfrm>
            <a:off x="26100" y="1577711"/>
            <a:ext cx="9091800" cy="3251656"/>
          </a:xfrm>
          <a:prstGeom prst="rect">
            <a:avLst/>
          </a:prstGeom>
        </p:spPr>
      </p:pic>
    </p:spTree>
    <p:extLst>
      <p:ext uri="{BB962C8B-B14F-4D97-AF65-F5344CB8AC3E}">
        <p14:creationId xmlns:p14="http://schemas.microsoft.com/office/powerpoint/2010/main" val="2166131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6000" y="-89650"/>
            <a:ext cx="9091800" cy="481800"/>
          </a:xfrm>
          <a:prstGeom prst="rect">
            <a:avLst/>
          </a:prstGeom>
          <a:ln>
            <a:noFill/>
          </a:ln>
        </p:spPr>
        <p:txBody>
          <a:bodyPr spcFirstLastPara="1" wrap="square" lIns="91425" tIns="91425" rIns="91425" bIns="91425" anchor="t" anchorCtr="0">
            <a:noAutofit/>
          </a:bodyPr>
          <a:lstStyle/>
          <a:p>
            <a:pPr lvl="0" algn="ctr"/>
            <a:r>
              <a:rPr lang="en-US" altLang="en-US" sz="3200" dirty="0">
                <a:solidFill>
                  <a:schemeClr val="bg2"/>
                </a:solidFill>
                <a:latin typeface="Courier New" panose="02070309020205020404" pitchFamily="49" charset="0"/>
                <a:cs typeface="Courier New" panose="02070309020205020404" pitchFamily="49" charset="0"/>
              </a:rPr>
              <a:t>ALS Model</a:t>
            </a:r>
            <a:endParaRPr sz="3100" dirty="0">
              <a:solidFill>
                <a:schemeClr val="bg2"/>
              </a:solidFill>
              <a:latin typeface="Courier New" panose="02070309020205020404" pitchFamily="49" charset="0"/>
              <a:ea typeface="Courier New"/>
              <a:cs typeface="Courier New" panose="02070309020205020404" pitchFamily="49" charset="0"/>
              <a:sym typeface="Courier New"/>
            </a:endParaRPr>
          </a:p>
        </p:txBody>
      </p:sp>
      <p:sp>
        <p:nvSpPr>
          <p:cNvPr id="121" name="Google Shape;121;p17"/>
          <p:cNvSpPr txBox="1"/>
          <p:nvPr/>
        </p:nvSpPr>
        <p:spPr>
          <a:xfrm>
            <a:off x="1558636" y="870132"/>
            <a:ext cx="7585364" cy="4644736"/>
          </a:xfrm>
          <a:prstGeom prst="rect">
            <a:avLst/>
          </a:prstGeom>
          <a:noFill/>
          <a:ln>
            <a:noFill/>
          </a:ln>
        </p:spPr>
        <p:txBody>
          <a:bodyPr spcFirstLastPara="1" wrap="square" lIns="91425" tIns="91425" rIns="91425" bIns="91425" anchor="t" anchorCtr="0">
            <a:noAutofit/>
          </a:bodyPr>
          <a:lstStyle/>
          <a:p>
            <a:pPr marL="457200" indent="-381000">
              <a:lnSpc>
                <a:spcPct val="150000"/>
              </a:lnSpc>
              <a:spcBef>
                <a:spcPts val="1000"/>
              </a:spcBef>
              <a:buSzPts val="2400"/>
              <a:buFont typeface="Comic Sans MS"/>
              <a:buChar char="❏"/>
            </a:pPr>
            <a:r>
              <a:rPr lang="en-US" sz="1200" dirty="0">
                <a:latin typeface="Courier New" panose="02070309020205020404" pitchFamily="49" charset="0"/>
                <a:cs typeface="Courier New" panose="02070309020205020404" pitchFamily="49" charset="0"/>
              </a:rPr>
              <a:t>ALS decides what values to put into U and P is by first filling them with random numbers.</a:t>
            </a:r>
          </a:p>
          <a:p>
            <a:pPr marL="457200" indent="-381000">
              <a:lnSpc>
                <a:spcPct val="150000"/>
              </a:lnSpc>
              <a:spcBef>
                <a:spcPts val="1000"/>
              </a:spcBef>
              <a:buSzPts val="2400"/>
              <a:buFont typeface="Comic Sans MS"/>
              <a:buChar char="❏"/>
            </a:pPr>
            <a:r>
              <a:rPr lang="en-US" sz="1200" dirty="0">
                <a:latin typeface="Courier New" panose="02070309020205020404" pitchFamily="49" charset="0"/>
                <a:cs typeface="Courier New" panose="02070309020205020404" pitchFamily="49" charset="0"/>
              </a:rPr>
              <a:t>Calculating the error term according to this error formula and then alternating back and forth between matrix U and matrix P </a:t>
            </a:r>
          </a:p>
          <a:p>
            <a:pPr marL="457200" indent="-381000">
              <a:lnSpc>
                <a:spcPct val="150000"/>
              </a:lnSpc>
              <a:spcBef>
                <a:spcPts val="1000"/>
              </a:spcBef>
              <a:buSzPts val="2400"/>
              <a:buFont typeface="Comic Sans MS"/>
              <a:buChar char="❏"/>
            </a:pPr>
            <a:r>
              <a:rPr lang="en-US" sz="1200" b="1" dirty="0" err="1">
                <a:latin typeface="Courier New" panose="02070309020205020404" pitchFamily="49" charset="0"/>
                <a:cs typeface="Courier New" panose="02070309020205020404" pitchFamily="49" charset="0"/>
              </a:rPr>
              <a:t>AlS</a:t>
            </a:r>
            <a:r>
              <a:rPr lang="en-US" sz="1200" dirty="0">
                <a:latin typeface="Courier New" panose="02070309020205020404" pitchFamily="49" charset="0"/>
                <a:cs typeface="Courier New" panose="02070309020205020404" pitchFamily="49" charset="0"/>
              </a:rPr>
              <a:t> adjusts the matrices to iteratively decrease the error it continues to alternate between them until the error term is minimized</a:t>
            </a:r>
          </a:p>
          <a:p>
            <a:pPr marL="457200" indent="-381000">
              <a:lnSpc>
                <a:spcPct val="150000"/>
              </a:lnSpc>
              <a:spcBef>
                <a:spcPts val="1000"/>
              </a:spcBef>
              <a:buSzPts val="2400"/>
              <a:buFont typeface="Comic Sans MS"/>
              <a:buChar char="❏"/>
            </a:pPr>
            <a:r>
              <a:rPr lang="en-US" sz="1200" dirty="0">
                <a:latin typeface="Courier New" panose="02070309020205020404" pitchFamily="49" charset="0"/>
                <a:cs typeface="Courier New" panose="02070309020205020404" pitchFamily="49" charset="0"/>
              </a:rPr>
              <a:t>once this is completed the matrices U and P multiplied back together to get the original matrix R</a:t>
            </a:r>
          </a:p>
          <a:p>
            <a:pPr marL="457200" indent="-381000">
              <a:lnSpc>
                <a:spcPct val="150000"/>
              </a:lnSpc>
              <a:spcBef>
                <a:spcPts val="1000"/>
              </a:spcBef>
              <a:buSzPts val="2400"/>
              <a:buFont typeface="Comic Sans MS"/>
              <a:buChar char="❏"/>
            </a:pPr>
            <a:r>
              <a:rPr lang="en-US" sz="1200" dirty="0">
                <a:latin typeface="Courier New" panose="02070309020205020404" pitchFamily="49" charset="0"/>
                <a:cs typeface="Courier New" panose="02070309020205020404" pitchFamily="49" charset="0"/>
              </a:rPr>
              <a:t>The magic of ALS is that when they are multiplied back together the blank spaces in the original matrix R are filled with predictions</a:t>
            </a:r>
          </a:p>
          <a:p>
            <a:pPr marL="76200">
              <a:lnSpc>
                <a:spcPct val="150000"/>
              </a:lnSpc>
              <a:spcBef>
                <a:spcPts val="1000"/>
              </a:spcBef>
              <a:buSzPts val="2400"/>
            </a:pPr>
            <a:endParaRPr lang="en-US" sz="12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lang="en-US" sz="12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sz="2400" dirty="0">
              <a:latin typeface="Comic Sans MS"/>
              <a:ea typeface="Comic Sans MS"/>
              <a:cs typeface="Comic Sans MS"/>
              <a:sym typeface="Comic Sans MS"/>
            </a:endParaRPr>
          </a:p>
          <a:p>
            <a:pPr marL="76200" lvl="0" algn="l" rtl="0">
              <a:lnSpc>
                <a:spcPct val="150000"/>
              </a:lnSpc>
              <a:spcBef>
                <a:spcPts val="0"/>
              </a:spcBef>
              <a:spcAft>
                <a:spcPts val="0"/>
              </a:spcAft>
              <a:buSzPts val="2400"/>
            </a:pPr>
            <a:endParaRPr sz="2400" dirty="0">
              <a:latin typeface="Comic Sans MS"/>
              <a:ea typeface="Comic Sans MS"/>
              <a:cs typeface="Comic Sans MS"/>
              <a:sym typeface="Comic Sans MS"/>
            </a:endParaRPr>
          </a:p>
        </p:txBody>
      </p:sp>
    </p:spTree>
    <p:extLst>
      <p:ext uri="{BB962C8B-B14F-4D97-AF65-F5344CB8AC3E}">
        <p14:creationId xmlns:p14="http://schemas.microsoft.com/office/powerpoint/2010/main" val="3725723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6000" y="-89650"/>
            <a:ext cx="9091800" cy="481800"/>
          </a:xfrm>
          <a:prstGeom prst="rect">
            <a:avLst/>
          </a:prstGeom>
          <a:ln>
            <a:noFill/>
          </a:ln>
        </p:spPr>
        <p:txBody>
          <a:bodyPr spcFirstLastPara="1" wrap="square" lIns="91425" tIns="91425" rIns="91425" bIns="91425" anchor="t" anchorCtr="0">
            <a:noAutofit/>
          </a:bodyPr>
          <a:lstStyle/>
          <a:p>
            <a:pPr lvl="0" algn="ctr"/>
            <a:r>
              <a:rPr lang="en-US" altLang="en-US" sz="3200" dirty="0">
                <a:solidFill>
                  <a:schemeClr val="bg2"/>
                </a:solidFill>
                <a:latin typeface="Courier New" panose="02070309020205020404" pitchFamily="49" charset="0"/>
                <a:cs typeface="Courier New" panose="02070309020205020404" pitchFamily="49" charset="0"/>
              </a:rPr>
              <a:t>ALS Model</a:t>
            </a:r>
            <a:endParaRPr sz="3100" dirty="0">
              <a:solidFill>
                <a:schemeClr val="bg2"/>
              </a:solidFill>
              <a:latin typeface="Courier New" panose="02070309020205020404" pitchFamily="49" charset="0"/>
              <a:ea typeface="Courier New"/>
              <a:cs typeface="Courier New" panose="02070309020205020404" pitchFamily="49" charset="0"/>
              <a:sym typeface="Courier New"/>
            </a:endParaRPr>
          </a:p>
        </p:txBody>
      </p:sp>
      <p:sp>
        <p:nvSpPr>
          <p:cNvPr id="121" name="Google Shape;121;p17"/>
          <p:cNvSpPr txBox="1"/>
          <p:nvPr/>
        </p:nvSpPr>
        <p:spPr>
          <a:xfrm>
            <a:off x="1558636" y="870132"/>
            <a:ext cx="7585364" cy="4644736"/>
          </a:xfrm>
          <a:prstGeom prst="rect">
            <a:avLst/>
          </a:prstGeom>
          <a:noFill/>
          <a:ln>
            <a:noFill/>
          </a:ln>
        </p:spPr>
        <p:txBody>
          <a:bodyPr spcFirstLastPara="1" wrap="square" lIns="91425" tIns="91425" rIns="91425" bIns="91425" anchor="t" anchorCtr="0">
            <a:noAutofit/>
          </a:bodyPr>
          <a:lstStyle/>
          <a:p>
            <a:pPr marL="76200">
              <a:lnSpc>
                <a:spcPct val="150000"/>
              </a:lnSpc>
              <a:spcBef>
                <a:spcPts val="1000"/>
              </a:spcBef>
              <a:buSzPts val="2400"/>
            </a:pPr>
            <a:endParaRPr lang="en-US" sz="12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lang="en-US" sz="12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sz="2400" dirty="0">
              <a:latin typeface="Comic Sans MS"/>
              <a:ea typeface="Comic Sans MS"/>
              <a:cs typeface="Comic Sans MS"/>
              <a:sym typeface="Comic Sans MS"/>
            </a:endParaRPr>
          </a:p>
          <a:p>
            <a:pPr marL="76200" lvl="0" algn="l" rtl="0">
              <a:lnSpc>
                <a:spcPct val="150000"/>
              </a:lnSpc>
              <a:spcBef>
                <a:spcPts val="0"/>
              </a:spcBef>
              <a:spcAft>
                <a:spcPts val="0"/>
              </a:spcAft>
              <a:buSzPts val="2400"/>
            </a:pPr>
            <a:endParaRPr sz="2400" dirty="0">
              <a:latin typeface="Comic Sans MS"/>
              <a:ea typeface="Comic Sans MS"/>
              <a:cs typeface="Comic Sans MS"/>
              <a:sym typeface="Comic Sans MS"/>
            </a:endParaRPr>
          </a:p>
        </p:txBody>
      </p:sp>
      <p:pic>
        <p:nvPicPr>
          <p:cNvPr id="3" name="Picture 2" descr="Diagram&#10;&#10;Description automatically generated">
            <a:extLst>
              <a:ext uri="{FF2B5EF4-FFF2-40B4-BE49-F238E27FC236}">
                <a16:creationId xmlns:a16="http://schemas.microsoft.com/office/drawing/2014/main" id="{A2F1136F-47A9-8941-9A07-7044B0678ED6}"/>
              </a:ext>
            </a:extLst>
          </p:cNvPr>
          <p:cNvPicPr>
            <a:picLocks noChangeAspect="1"/>
          </p:cNvPicPr>
          <p:nvPr/>
        </p:nvPicPr>
        <p:blipFill>
          <a:blip r:embed="rId3"/>
          <a:stretch>
            <a:fillRect/>
          </a:stretch>
        </p:blipFill>
        <p:spPr>
          <a:xfrm>
            <a:off x="426605" y="1414896"/>
            <a:ext cx="4228523" cy="2667000"/>
          </a:xfrm>
          <a:prstGeom prst="rect">
            <a:avLst/>
          </a:prstGeom>
        </p:spPr>
      </p:pic>
      <p:pic>
        <p:nvPicPr>
          <p:cNvPr id="5" name="Picture 4" descr="Chart, bar chart&#10;&#10;Description automatically generated">
            <a:extLst>
              <a:ext uri="{FF2B5EF4-FFF2-40B4-BE49-F238E27FC236}">
                <a16:creationId xmlns:a16="http://schemas.microsoft.com/office/drawing/2014/main" id="{1761C603-0437-7E48-8CFD-00DE3F082ED6}"/>
              </a:ext>
            </a:extLst>
          </p:cNvPr>
          <p:cNvPicPr>
            <a:picLocks noChangeAspect="1"/>
          </p:cNvPicPr>
          <p:nvPr/>
        </p:nvPicPr>
        <p:blipFill>
          <a:blip r:embed="rId4"/>
          <a:stretch>
            <a:fillRect/>
          </a:stretch>
        </p:blipFill>
        <p:spPr>
          <a:xfrm>
            <a:off x="4891578" y="1414896"/>
            <a:ext cx="4155786" cy="2667000"/>
          </a:xfrm>
          <a:prstGeom prst="rect">
            <a:avLst/>
          </a:prstGeom>
        </p:spPr>
      </p:pic>
    </p:spTree>
    <p:extLst>
      <p:ext uri="{BB962C8B-B14F-4D97-AF65-F5344CB8AC3E}">
        <p14:creationId xmlns:p14="http://schemas.microsoft.com/office/powerpoint/2010/main" val="4049864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252255" y="-255906"/>
            <a:ext cx="9091800" cy="713105"/>
          </a:xfrm>
          <a:prstGeom prst="rect">
            <a:avLst/>
          </a:prstGeom>
          <a:ln>
            <a:noFill/>
          </a:ln>
        </p:spPr>
        <p:txBody>
          <a:bodyPr spcFirstLastPara="1" wrap="square" lIns="91425" tIns="91425" rIns="91425" bIns="91425" anchor="t" anchorCtr="0">
            <a:noAutofit/>
          </a:bodyPr>
          <a:lstStyle/>
          <a:p>
            <a:r>
              <a:rPr lang="en-US" dirty="0"/>
              <a:t>				</a:t>
            </a:r>
            <a:r>
              <a:rPr lang="en-US" sz="2800" dirty="0">
                <a:latin typeface="Courier New" panose="02070309020205020404" pitchFamily="49" charset="0"/>
                <a:cs typeface="Courier New" panose="02070309020205020404" pitchFamily="49" charset="0"/>
              </a:rPr>
              <a:t>ALS Model</a:t>
            </a:r>
            <a:endParaRPr lang="en-US" sz="3200" dirty="0"/>
          </a:p>
        </p:txBody>
      </p:sp>
      <p:sp>
        <p:nvSpPr>
          <p:cNvPr id="121" name="Google Shape;121;p17"/>
          <p:cNvSpPr txBox="1"/>
          <p:nvPr/>
        </p:nvSpPr>
        <p:spPr>
          <a:xfrm>
            <a:off x="779318" y="1309254"/>
            <a:ext cx="7585364" cy="4644736"/>
          </a:xfrm>
          <a:prstGeom prst="rect">
            <a:avLst/>
          </a:prstGeom>
          <a:noFill/>
          <a:ln>
            <a:noFill/>
          </a:ln>
        </p:spPr>
        <p:txBody>
          <a:bodyPr spcFirstLastPara="1" wrap="square" lIns="91425" tIns="91425" rIns="91425" bIns="91425" anchor="t" anchorCtr="0">
            <a:noAutofit/>
          </a:bodyPr>
          <a:lstStyle/>
          <a:p>
            <a:r>
              <a:rPr lang="en-US" dirty="0"/>
              <a:t>The </a:t>
            </a:r>
            <a:r>
              <a:rPr lang="en-US" b="1" dirty="0"/>
              <a:t>root-mean-square error </a:t>
            </a:r>
            <a:r>
              <a:rPr lang="en-US" dirty="0"/>
              <a:t>(</a:t>
            </a:r>
            <a:r>
              <a:rPr lang="en-US" b="1" dirty="0"/>
              <a:t>RMSE</a:t>
            </a:r>
            <a:r>
              <a:rPr lang="en-US" dirty="0"/>
              <a:t>) is a measure of the differences between values predicted by an ALS the values observed under yahoo music dataset. Formulae is given below to calculate: </a:t>
            </a:r>
            <a:endParaRPr lang="en-US" sz="2400" dirty="0"/>
          </a:p>
        </p:txBody>
      </p:sp>
      <p:sp>
        <p:nvSpPr>
          <p:cNvPr id="2" name="Rectangle 1">
            <a:extLst>
              <a:ext uri="{FF2B5EF4-FFF2-40B4-BE49-F238E27FC236}">
                <a16:creationId xmlns:a16="http://schemas.microsoft.com/office/drawing/2014/main" id="{BB23795F-C718-6B4F-B9DD-65C8E46014DF}"/>
              </a:ext>
            </a:extLst>
          </p:cNvPr>
          <p:cNvSpPr/>
          <p:nvPr/>
        </p:nvSpPr>
        <p:spPr>
          <a:xfrm>
            <a:off x="779318" y="832001"/>
            <a:ext cx="873957" cy="369332"/>
          </a:xfrm>
          <a:prstGeom prst="rect">
            <a:avLst/>
          </a:prstGeom>
        </p:spPr>
        <p:txBody>
          <a:bodyPr wrap="none">
            <a:spAutoFit/>
          </a:bodyPr>
          <a:lstStyle/>
          <a:p>
            <a:r>
              <a:rPr lang="en-US" sz="1800" b="1" dirty="0">
                <a:latin typeface="Courier New" panose="02070309020205020404" pitchFamily="49" charset="0"/>
                <a:cs typeface="Courier New" panose="02070309020205020404" pitchFamily="49" charset="0"/>
              </a:rPr>
              <a:t>RMSE:</a:t>
            </a:r>
          </a:p>
        </p:txBody>
      </p:sp>
      <p:pic>
        <p:nvPicPr>
          <p:cNvPr id="6" name="Picture 5" descr="Graphical user interface, application, Word&#10;&#10;Description automatically generated">
            <a:extLst>
              <a:ext uri="{FF2B5EF4-FFF2-40B4-BE49-F238E27FC236}">
                <a16:creationId xmlns:a16="http://schemas.microsoft.com/office/drawing/2014/main" id="{F077AECB-480A-8042-B9E3-11960AA33A9C}"/>
              </a:ext>
            </a:extLst>
          </p:cNvPr>
          <p:cNvPicPr>
            <a:picLocks noChangeAspect="1"/>
          </p:cNvPicPr>
          <p:nvPr/>
        </p:nvPicPr>
        <p:blipFill>
          <a:blip r:embed="rId3"/>
          <a:stretch>
            <a:fillRect/>
          </a:stretch>
        </p:blipFill>
        <p:spPr>
          <a:xfrm>
            <a:off x="145473" y="2647791"/>
            <a:ext cx="8884228" cy="1139045"/>
          </a:xfrm>
          <a:prstGeom prst="rect">
            <a:avLst/>
          </a:prstGeom>
        </p:spPr>
      </p:pic>
    </p:spTree>
    <p:extLst>
      <p:ext uri="{BB962C8B-B14F-4D97-AF65-F5344CB8AC3E}">
        <p14:creationId xmlns:p14="http://schemas.microsoft.com/office/powerpoint/2010/main" val="287721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a:blip r:embed="rId3">
            <a:alphaModFix/>
          </a:blip>
          <a:stretch>
            <a:fillRect/>
          </a:stretch>
        </p:blipFill>
        <p:spPr>
          <a:xfrm>
            <a:off x="1359673" y="1436263"/>
            <a:ext cx="1546528" cy="1855575"/>
          </a:xfrm>
          <a:prstGeom prst="rect">
            <a:avLst/>
          </a:prstGeom>
          <a:noFill/>
          <a:ln w="19050" cap="flat" cmpd="sng">
            <a:solidFill>
              <a:schemeClr val="dk2"/>
            </a:solidFill>
            <a:prstDash val="solid"/>
            <a:round/>
            <a:headEnd type="none" w="sm" len="sm"/>
            <a:tailEnd type="none" w="sm" len="sm"/>
          </a:ln>
        </p:spPr>
      </p:pic>
      <p:sp>
        <p:nvSpPr>
          <p:cNvPr id="96" name="Google Shape;96;p14"/>
          <p:cNvSpPr txBox="1">
            <a:spLocks noGrp="1"/>
          </p:cNvSpPr>
          <p:nvPr>
            <p:ph type="subTitle" idx="1"/>
          </p:nvPr>
        </p:nvSpPr>
        <p:spPr>
          <a:xfrm>
            <a:off x="824417" y="3499741"/>
            <a:ext cx="3298500" cy="1271041"/>
          </a:xfrm>
          <a:prstGeom prst="rect">
            <a:avLst/>
          </a:prstGeom>
        </p:spPr>
        <p:txBody>
          <a:bodyPr spcFirstLastPara="1" wrap="square" lIns="91425" tIns="91425" rIns="91425" bIns="91425" anchor="t" anchorCtr="0">
            <a:noAutofit/>
          </a:bodyPr>
          <a:lstStyle/>
          <a:p>
            <a:pPr marL="457200" lvl="0" indent="-260350" algn="l" rtl="0">
              <a:spcBef>
                <a:spcPts val="0"/>
              </a:spcBef>
              <a:spcAft>
                <a:spcPts val="0"/>
              </a:spcAft>
              <a:buSzPts val="500"/>
              <a:buChar char="-"/>
            </a:pPr>
            <a:r>
              <a:rPr lang="en" sz="1700" b="1" dirty="0">
                <a:solidFill>
                  <a:srgbClr val="000000"/>
                </a:solidFill>
                <a:latin typeface="Courier New"/>
                <a:ea typeface="Courier New"/>
                <a:cs typeface="Courier New"/>
                <a:sym typeface="Courier New"/>
              </a:rPr>
              <a:t>Malika Thakur</a:t>
            </a:r>
          </a:p>
          <a:p>
            <a:pPr marL="457200" lvl="0" indent="-260350" algn="l" rtl="0">
              <a:spcBef>
                <a:spcPts val="0"/>
              </a:spcBef>
              <a:spcAft>
                <a:spcPts val="0"/>
              </a:spcAft>
              <a:buSzPts val="500"/>
              <a:buChar char="-"/>
            </a:pPr>
            <a:r>
              <a:rPr lang="en" sz="1700" b="1" dirty="0">
                <a:solidFill>
                  <a:srgbClr val="000000"/>
                </a:solidFill>
                <a:latin typeface="Courier New"/>
                <a:ea typeface="Courier New"/>
                <a:cs typeface="Courier New"/>
                <a:sym typeface="Courier New"/>
              </a:rPr>
              <a:t>2020-SPRING CS</a:t>
            </a:r>
          </a:p>
          <a:p>
            <a:pPr marL="457200" lvl="0" indent="-260350" algn="l" rtl="0">
              <a:spcBef>
                <a:spcPts val="0"/>
              </a:spcBef>
              <a:spcAft>
                <a:spcPts val="0"/>
              </a:spcAft>
              <a:buSzPts val="500"/>
              <a:buChar char="-"/>
            </a:pPr>
            <a:r>
              <a:rPr lang="en" sz="1700" b="1" dirty="0">
                <a:solidFill>
                  <a:srgbClr val="000000"/>
                </a:solidFill>
                <a:latin typeface="Courier New"/>
                <a:ea typeface="Courier New"/>
                <a:cs typeface="Courier New"/>
                <a:sym typeface="Courier New"/>
              </a:rPr>
              <a:t>HOME CITY-CHANDIGARH,INDIA</a:t>
            </a:r>
          </a:p>
          <a:p>
            <a:pPr marL="457200" lvl="0" indent="-260350" algn="l" rtl="0">
              <a:spcBef>
                <a:spcPts val="0"/>
              </a:spcBef>
              <a:spcAft>
                <a:spcPts val="0"/>
              </a:spcAft>
              <a:buSzPts val="500"/>
              <a:buChar char="-"/>
            </a:pPr>
            <a:endParaRPr lang="en" sz="1700" b="1" dirty="0">
              <a:solidFill>
                <a:srgbClr val="000000"/>
              </a:solidFill>
              <a:latin typeface="Courier New"/>
              <a:ea typeface="Courier New"/>
              <a:cs typeface="Courier New"/>
              <a:sym typeface="Courier New"/>
            </a:endParaRPr>
          </a:p>
          <a:p>
            <a:pPr marL="457200" lvl="0" indent="-260350" algn="l" rtl="0">
              <a:spcBef>
                <a:spcPts val="0"/>
              </a:spcBef>
              <a:spcAft>
                <a:spcPts val="0"/>
              </a:spcAft>
              <a:buSzPts val="500"/>
              <a:buChar char="-"/>
            </a:pPr>
            <a:endParaRPr sz="500" dirty="0"/>
          </a:p>
        </p:txBody>
      </p:sp>
      <p:sp>
        <p:nvSpPr>
          <p:cNvPr id="99" name="Google Shape;99;p14"/>
          <p:cNvSpPr txBox="1"/>
          <p:nvPr/>
        </p:nvSpPr>
        <p:spPr>
          <a:xfrm>
            <a:off x="5045269" y="3499742"/>
            <a:ext cx="2058000" cy="12710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latin typeface="Courier New"/>
                <a:ea typeface="Courier New"/>
                <a:cs typeface="Courier New"/>
                <a:sym typeface="Courier New"/>
              </a:rPr>
              <a:t>Jayant Kumar</a:t>
            </a:r>
          </a:p>
          <a:p>
            <a:pPr marL="0" lvl="0" indent="0" algn="l" rtl="0">
              <a:spcBef>
                <a:spcPts val="0"/>
              </a:spcBef>
              <a:spcAft>
                <a:spcPts val="0"/>
              </a:spcAft>
              <a:buNone/>
            </a:pPr>
            <a:r>
              <a:rPr lang="en" sz="1700" b="1" dirty="0">
                <a:latin typeface="Courier New"/>
                <a:ea typeface="Courier New"/>
                <a:cs typeface="Courier New"/>
                <a:sym typeface="Courier New"/>
              </a:rPr>
              <a:t>2020-SPRING CS</a:t>
            </a:r>
          </a:p>
          <a:p>
            <a:pPr marL="0" lvl="0" indent="0" algn="l" rtl="0">
              <a:spcBef>
                <a:spcPts val="0"/>
              </a:spcBef>
              <a:spcAft>
                <a:spcPts val="0"/>
              </a:spcAft>
              <a:buNone/>
            </a:pPr>
            <a:r>
              <a:rPr lang="en" sz="1700" b="1" dirty="0">
                <a:latin typeface="Courier New"/>
                <a:ea typeface="Courier New"/>
                <a:cs typeface="Courier New"/>
                <a:sym typeface="Courier New"/>
              </a:rPr>
              <a:t>HOME CITY-PASIGHAT,INDIA</a:t>
            </a:r>
            <a:endParaRPr sz="1700" b="1" dirty="0">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1E4EFDC6-0936-0947-94A7-71D05FB891F0}"/>
              </a:ext>
            </a:extLst>
          </p:cNvPr>
          <p:cNvPicPr>
            <a:picLocks noChangeAspect="1"/>
          </p:cNvPicPr>
          <p:nvPr/>
        </p:nvPicPr>
        <p:blipFill>
          <a:blip r:embed="rId4"/>
          <a:stretch>
            <a:fillRect/>
          </a:stretch>
        </p:blipFill>
        <p:spPr>
          <a:xfrm>
            <a:off x="4969566" y="1436263"/>
            <a:ext cx="1697887" cy="1856232"/>
          </a:xfrm>
          <a:prstGeom prst="rect">
            <a:avLst/>
          </a:prstGeom>
          <a:solidFill>
            <a:schemeClr val="accent6"/>
          </a:solidFill>
          <a:ln>
            <a:solidFill>
              <a:schemeClr val="tx2">
                <a:lumMod val="10000"/>
              </a:schemeClr>
            </a:solidFill>
          </a:ln>
        </p:spPr>
      </p:pic>
      <p:sp>
        <p:nvSpPr>
          <p:cNvPr id="4" name="Rectangle 3">
            <a:extLst>
              <a:ext uri="{FF2B5EF4-FFF2-40B4-BE49-F238E27FC236}">
                <a16:creationId xmlns:a16="http://schemas.microsoft.com/office/drawing/2014/main" id="{E88DA321-0CF4-3147-9674-17FCDBF098F6}"/>
              </a:ext>
            </a:extLst>
          </p:cNvPr>
          <p:cNvSpPr/>
          <p:nvPr/>
        </p:nvSpPr>
        <p:spPr>
          <a:xfrm>
            <a:off x="1085352" y="0"/>
            <a:ext cx="6492241" cy="375937"/>
          </a:xfrm>
          <a:prstGeom prst="rect">
            <a:avLst/>
          </a:prstGeom>
        </p:spPr>
        <p:txBody>
          <a:bodyPr wrap="square">
            <a:spAutoFit/>
          </a:bodyPr>
          <a:lstStyle/>
          <a:p>
            <a:pPr marL="914400" indent="0" algn="ctr">
              <a:lnSpc>
                <a:spcPct val="90000"/>
              </a:lnSpc>
              <a:spcBef>
                <a:spcPts val="1000"/>
              </a:spcBef>
            </a:pPr>
            <a:r>
              <a:rPr lang="en-US" sz="2000" b="1" dirty="0">
                <a:latin typeface="Courier New"/>
                <a:ea typeface="Courier New"/>
                <a:cs typeface="Courier New"/>
                <a:sym typeface="Courier New"/>
              </a:rPr>
              <a:t>TEAM NAME : “</a:t>
            </a:r>
            <a:r>
              <a:rPr lang="en-US" sz="2000" b="1" dirty="0">
                <a:solidFill>
                  <a:schemeClr val="bg2"/>
                </a:solidFill>
                <a:latin typeface="Courier New" panose="02070309020205020404" pitchFamily="49" charset="0"/>
                <a:cs typeface="Courier New" panose="02070309020205020404" pitchFamily="49" charset="0"/>
              </a:rPr>
              <a:t>A Walk in the Spark</a:t>
            </a:r>
            <a:r>
              <a:rPr lang="en-US" sz="2000" b="1" dirty="0">
                <a:solidFill>
                  <a:schemeClr val="bg2"/>
                </a:solidFill>
              </a:rPr>
              <a:t> </a:t>
            </a:r>
            <a:r>
              <a:rPr lang="en-US" sz="2000" b="1" dirty="0">
                <a:latin typeface="Courier New"/>
                <a:ea typeface="Courier New"/>
                <a:cs typeface="Courier New"/>
                <a:sym typeface="Courier New"/>
              </a:rPr>
              <a:t>”</a:t>
            </a:r>
            <a:endParaRPr lang="en-US" sz="2000" dirty="0">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779318" y="0"/>
            <a:ext cx="9091800" cy="713105"/>
          </a:xfrm>
          <a:prstGeom prst="rect">
            <a:avLst/>
          </a:prstGeom>
          <a:ln>
            <a:noFill/>
          </a:ln>
        </p:spPr>
        <p:txBody>
          <a:bodyPr spcFirstLastPara="1" wrap="square" lIns="91425" tIns="91425" rIns="91425" bIns="91425" anchor="t" anchorCtr="0">
            <a:noAutofit/>
          </a:bodyPr>
          <a:lstStyle/>
          <a:p>
            <a:r>
              <a:rPr lang="en-US" sz="2400" dirty="0">
                <a:latin typeface="Courier New" panose="02070309020205020404" pitchFamily="49" charset="0"/>
                <a:cs typeface="Courier New" panose="02070309020205020404" pitchFamily="49" charset="0"/>
              </a:rPr>
              <a:t>Implementation of ALS model in Spark</a:t>
            </a:r>
          </a:p>
        </p:txBody>
      </p:sp>
      <p:sp>
        <p:nvSpPr>
          <p:cNvPr id="121" name="Google Shape;121;p17"/>
          <p:cNvSpPr txBox="1"/>
          <p:nvPr/>
        </p:nvSpPr>
        <p:spPr>
          <a:xfrm>
            <a:off x="779318" y="1309254"/>
            <a:ext cx="7585364" cy="4644736"/>
          </a:xfrm>
          <a:prstGeom prst="rect">
            <a:avLst/>
          </a:prstGeom>
          <a:noFill/>
          <a:ln>
            <a:noFill/>
          </a:ln>
        </p:spPr>
        <p:txBody>
          <a:bodyPr spcFirstLastPara="1" wrap="square" lIns="91425" tIns="91425" rIns="91425" bIns="91425" anchor="t" anchorCtr="0">
            <a:noAutofit/>
          </a:bodyPr>
          <a:lstStyle/>
          <a:p>
            <a:endParaRPr lang="en-US" sz="2400" dirty="0"/>
          </a:p>
        </p:txBody>
      </p:sp>
      <p:sp>
        <p:nvSpPr>
          <p:cNvPr id="5" name="Rectangle 4">
            <a:extLst>
              <a:ext uri="{FF2B5EF4-FFF2-40B4-BE49-F238E27FC236}">
                <a16:creationId xmlns:a16="http://schemas.microsoft.com/office/drawing/2014/main" id="{0BBF6874-D1AC-9543-9FDB-5C9D5B9604E7}"/>
              </a:ext>
            </a:extLst>
          </p:cNvPr>
          <p:cNvSpPr/>
          <p:nvPr/>
        </p:nvSpPr>
        <p:spPr>
          <a:xfrm>
            <a:off x="602672" y="857331"/>
            <a:ext cx="4572000" cy="338554"/>
          </a:xfrm>
          <a:prstGeom prst="rect">
            <a:avLst/>
          </a:prstGeom>
        </p:spPr>
        <p:txBody>
          <a:bodyPr>
            <a:spAutoFit/>
          </a:bodyPr>
          <a:lstStyle/>
          <a:p>
            <a:r>
              <a:rPr lang="en-US" sz="1600" b="1" dirty="0">
                <a:latin typeface="Courier New" panose="02070309020205020404" pitchFamily="49" charset="0"/>
                <a:cs typeface="Courier New" panose="02070309020205020404" pitchFamily="49" charset="0"/>
              </a:rPr>
              <a:t>Code Snippet:</a:t>
            </a:r>
          </a:p>
        </p:txBody>
      </p:sp>
      <p:pic>
        <p:nvPicPr>
          <p:cNvPr id="8" name="Picture 7" descr="Graphical user interface, text, application, email&#10;&#10;Description automatically generated">
            <a:extLst>
              <a:ext uri="{FF2B5EF4-FFF2-40B4-BE49-F238E27FC236}">
                <a16:creationId xmlns:a16="http://schemas.microsoft.com/office/drawing/2014/main" id="{E6353232-9F95-E947-96B8-F882163663F6}"/>
              </a:ext>
            </a:extLst>
          </p:cNvPr>
          <p:cNvPicPr>
            <a:picLocks noChangeAspect="1"/>
          </p:cNvPicPr>
          <p:nvPr/>
        </p:nvPicPr>
        <p:blipFill>
          <a:blip r:embed="rId3"/>
          <a:stretch>
            <a:fillRect/>
          </a:stretch>
        </p:blipFill>
        <p:spPr>
          <a:xfrm>
            <a:off x="135082" y="1195885"/>
            <a:ext cx="8915400" cy="3719016"/>
          </a:xfrm>
          <a:prstGeom prst="rect">
            <a:avLst/>
          </a:prstGeom>
        </p:spPr>
      </p:pic>
    </p:spTree>
    <p:extLst>
      <p:ext uri="{BB962C8B-B14F-4D97-AF65-F5344CB8AC3E}">
        <p14:creationId xmlns:p14="http://schemas.microsoft.com/office/powerpoint/2010/main" val="32917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779318" y="0"/>
            <a:ext cx="9091800" cy="713105"/>
          </a:xfrm>
          <a:prstGeom prst="rect">
            <a:avLst/>
          </a:prstGeom>
          <a:ln>
            <a:noFill/>
          </a:ln>
        </p:spPr>
        <p:txBody>
          <a:bodyPr spcFirstLastPara="1" wrap="square" lIns="91425" tIns="91425" rIns="91425" bIns="91425" anchor="t" anchorCtr="0">
            <a:noAutofit/>
          </a:bodyPr>
          <a:lstStyle/>
          <a:p>
            <a:r>
              <a:rPr lang="en-US" sz="2400" dirty="0">
                <a:latin typeface="Courier New" panose="02070309020205020404" pitchFamily="49" charset="0"/>
                <a:cs typeface="Courier New" panose="02070309020205020404" pitchFamily="49" charset="0"/>
              </a:rPr>
              <a:t>Implementation of ALS model in Spark</a:t>
            </a:r>
          </a:p>
        </p:txBody>
      </p:sp>
      <p:sp>
        <p:nvSpPr>
          <p:cNvPr id="121" name="Google Shape;121;p17"/>
          <p:cNvSpPr txBox="1"/>
          <p:nvPr/>
        </p:nvSpPr>
        <p:spPr>
          <a:xfrm>
            <a:off x="779318" y="1309254"/>
            <a:ext cx="7585364" cy="4644736"/>
          </a:xfrm>
          <a:prstGeom prst="rect">
            <a:avLst/>
          </a:prstGeom>
          <a:noFill/>
          <a:ln>
            <a:noFill/>
          </a:ln>
        </p:spPr>
        <p:txBody>
          <a:bodyPr spcFirstLastPara="1" wrap="square" lIns="91425" tIns="91425" rIns="91425" bIns="91425" anchor="t" anchorCtr="0">
            <a:noAutofit/>
          </a:bodyPr>
          <a:lstStyle/>
          <a:p>
            <a:endParaRPr lang="en-US" sz="2400" dirty="0"/>
          </a:p>
        </p:txBody>
      </p:sp>
      <p:sp>
        <p:nvSpPr>
          <p:cNvPr id="5" name="Rectangle 4">
            <a:extLst>
              <a:ext uri="{FF2B5EF4-FFF2-40B4-BE49-F238E27FC236}">
                <a16:creationId xmlns:a16="http://schemas.microsoft.com/office/drawing/2014/main" id="{0BBF6874-D1AC-9543-9FDB-5C9D5B9604E7}"/>
              </a:ext>
            </a:extLst>
          </p:cNvPr>
          <p:cNvSpPr/>
          <p:nvPr/>
        </p:nvSpPr>
        <p:spPr>
          <a:xfrm>
            <a:off x="602672" y="857331"/>
            <a:ext cx="4572000" cy="338554"/>
          </a:xfrm>
          <a:prstGeom prst="rect">
            <a:avLst/>
          </a:prstGeom>
        </p:spPr>
        <p:txBody>
          <a:bodyPr>
            <a:spAutoFit/>
          </a:bodyPr>
          <a:lstStyle/>
          <a:p>
            <a:r>
              <a:rPr lang="en-US" sz="1600" b="1" dirty="0">
                <a:latin typeface="Courier New" panose="02070309020205020404" pitchFamily="49" charset="0"/>
                <a:cs typeface="Courier New" panose="02070309020205020404" pitchFamily="49" charset="0"/>
              </a:rPr>
              <a:t>Code Snippet:</a:t>
            </a:r>
          </a:p>
        </p:txBody>
      </p:sp>
      <p:pic>
        <p:nvPicPr>
          <p:cNvPr id="10" name="Picture 9" descr="Graphical user interface, text, application, email&#10;&#10;Description automatically generated">
            <a:extLst>
              <a:ext uri="{FF2B5EF4-FFF2-40B4-BE49-F238E27FC236}">
                <a16:creationId xmlns:a16="http://schemas.microsoft.com/office/drawing/2014/main" id="{EC0B1104-D800-2045-B0FD-3BAFD22671BC}"/>
              </a:ext>
            </a:extLst>
          </p:cNvPr>
          <p:cNvPicPr>
            <a:picLocks noChangeAspect="1"/>
          </p:cNvPicPr>
          <p:nvPr/>
        </p:nvPicPr>
        <p:blipFill>
          <a:blip r:embed="rId3"/>
          <a:stretch>
            <a:fillRect/>
          </a:stretch>
        </p:blipFill>
        <p:spPr>
          <a:xfrm>
            <a:off x="145473" y="1340111"/>
            <a:ext cx="8998528" cy="3678698"/>
          </a:xfrm>
          <a:prstGeom prst="rect">
            <a:avLst/>
          </a:prstGeom>
        </p:spPr>
      </p:pic>
    </p:spTree>
    <p:extLst>
      <p:ext uri="{BB962C8B-B14F-4D97-AF65-F5344CB8AC3E}">
        <p14:creationId xmlns:p14="http://schemas.microsoft.com/office/powerpoint/2010/main" val="180312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779318" y="0"/>
            <a:ext cx="9091800" cy="713105"/>
          </a:xfrm>
          <a:prstGeom prst="rect">
            <a:avLst/>
          </a:prstGeom>
          <a:ln>
            <a:noFill/>
          </a:ln>
        </p:spPr>
        <p:txBody>
          <a:bodyPr spcFirstLastPara="1" wrap="square" lIns="91425" tIns="91425" rIns="91425" bIns="91425" anchor="t" anchorCtr="0">
            <a:noAutofit/>
          </a:bodyPr>
          <a:lstStyle/>
          <a:p>
            <a:r>
              <a:rPr lang="en-US" sz="2400" dirty="0">
                <a:latin typeface="Courier New" panose="02070309020205020404" pitchFamily="49" charset="0"/>
                <a:cs typeface="Courier New" panose="02070309020205020404" pitchFamily="49" charset="0"/>
              </a:rPr>
              <a:t>Recommendation of Artists to given user</a:t>
            </a:r>
          </a:p>
        </p:txBody>
      </p:sp>
      <p:sp>
        <p:nvSpPr>
          <p:cNvPr id="121" name="Google Shape;121;p17"/>
          <p:cNvSpPr txBox="1"/>
          <p:nvPr/>
        </p:nvSpPr>
        <p:spPr>
          <a:xfrm>
            <a:off x="779318" y="1309254"/>
            <a:ext cx="7585364" cy="4644736"/>
          </a:xfrm>
          <a:prstGeom prst="rect">
            <a:avLst/>
          </a:prstGeom>
          <a:noFill/>
          <a:ln>
            <a:noFill/>
          </a:ln>
        </p:spPr>
        <p:txBody>
          <a:bodyPr spcFirstLastPara="1" wrap="square" lIns="91425" tIns="91425" rIns="91425" bIns="91425" anchor="t" anchorCtr="0">
            <a:noAutofit/>
          </a:bodyPr>
          <a:lstStyle/>
          <a:p>
            <a:endParaRPr lang="en-US" sz="2400" dirty="0"/>
          </a:p>
        </p:txBody>
      </p:sp>
      <p:pic>
        <p:nvPicPr>
          <p:cNvPr id="4" name="Picture 3" descr="Graphical user interface, text, application, email&#10;&#10;Description automatically generated">
            <a:extLst>
              <a:ext uri="{FF2B5EF4-FFF2-40B4-BE49-F238E27FC236}">
                <a16:creationId xmlns:a16="http://schemas.microsoft.com/office/drawing/2014/main" id="{A775552D-88C9-2E41-B948-7A6E49D15D3D}"/>
              </a:ext>
            </a:extLst>
          </p:cNvPr>
          <p:cNvPicPr>
            <a:picLocks noChangeAspect="1"/>
          </p:cNvPicPr>
          <p:nvPr/>
        </p:nvPicPr>
        <p:blipFill>
          <a:blip r:embed="rId3"/>
          <a:stretch>
            <a:fillRect/>
          </a:stretch>
        </p:blipFill>
        <p:spPr>
          <a:xfrm>
            <a:off x="206124" y="1309254"/>
            <a:ext cx="8731752" cy="3740728"/>
          </a:xfrm>
          <a:prstGeom prst="rect">
            <a:avLst/>
          </a:prstGeom>
        </p:spPr>
      </p:pic>
      <p:sp>
        <p:nvSpPr>
          <p:cNvPr id="5" name="Rectangle 4">
            <a:extLst>
              <a:ext uri="{FF2B5EF4-FFF2-40B4-BE49-F238E27FC236}">
                <a16:creationId xmlns:a16="http://schemas.microsoft.com/office/drawing/2014/main" id="{0BBF6874-D1AC-9543-9FDB-5C9D5B9604E7}"/>
              </a:ext>
            </a:extLst>
          </p:cNvPr>
          <p:cNvSpPr/>
          <p:nvPr/>
        </p:nvSpPr>
        <p:spPr>
          <a:xfrm>
            <a:off x="602672" y="857331"/>
            <a:ext cx="4572000" cy="338554"/>
          </a:xfrm>
          <a:prstGeom prst="rect">
            <a:avLst/>
          </a:prstGeom>
        </p:spPr>
        <p:txBody>
          <a:bodyPr>
            <a:spAutoFit/>
          </a:bodyPr>
          <a:lstStyle/>
          <a:p>
            <a:r>
              <a:rPr lang="en-US" sz="1600" b="1" dirty="0">
                <a:latin typeface="Courier New" panose="02070309020205020404" pitchFamily="49" charset="0"/>
                <a:cs typeface="Courier New" panose="02070309020205020404" pitchFamily="49" charset="0"/>
              </a:rPr>
              <a:t>Code Snippet:</a:t>
            </a:r>
          </a:p>
        </p:txBody>
      </p:sp>
    </p:spTree>
    <p:extLst>
      <p:ext uri="{BB962C8B-B14F-4D97-AF65-F5344CB8AC3E}">
        <p14:creationId xmlns:p14="http://schemas.microsoft.com/office/powerpoint/2010/main" val="142410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algn="ctr"/>
            <a:r>
              <a:rPr lang="en-US" sz="2400" dirty="0">
                <a:latin typeface="Courier New" panose="02070309020205020404" pitchFamily="49" charset="0"/>
                <a:cs typeface="Courier New" panose="02070309020205020404" pitchFamily="49" charset="0"/>
              </a:rPr>
              <a:t>Observation and Records:</a:t>
            </a:r>
            <a:br>
              <a:rPr lang="en-US" sz="2400" dirty="0">
                <a:latin typeface="Courier New" panose="02070309020205020404" pitchFamily="49" charset="0"/>
                <a:cs typeface="Courier New" panose="02070309020205020404" pitchFamily="49" charset="0"/>
              </a:rPr>
            </a:br>
            <a:br>
              <a:rPr lang="en-US" sz="2400" dirty="0">
                <a:latin typeface="Courier New" panose="02070309020205020404" pitchFamily="49" charset="0"/>
                <a:cs typeface="Courier New" panose="02070309020205020404" pitchFamily="49" charset="0"/>
              </a:rPr>
            </a:br>
            <a:endParaRPr sz="2400" dirty="0">
              <a:latin typeface="Courier New" panose="02070309020205020404" pitchFamily="49" charset="0"/>
              <a:ea typeface="Courier New"/>
              <a:cs typeface="Courier New" panose="02070309020205020404" pitchFamily="49" charset="0"/>
              <a:sym typeface="Courier New"/>
            </a:endParaRPr>
          </a:p>
        </p:txBody>
      </p:sp>
      <p:pic>
        <p:nvPicPr>
          <p:cNvPr id="4" name="Picture 3" descr="Table&#10;&#10;Description automatically generated">
            <a:extLst>
              <a:ext uri="{FF2B5EF4-FFF2-40B4-BE49-F238E27FC236}">
                <a16:creationId xmlns:a16="http://schemas.microsoft.com/office/drawing/2014/main" id="{681E3918-1BE1-C449-9FAD-43A38908F800}"/>
              </a:ext>
            </a:extLst>
          </p:cNvPr>
          <p:cNvPicPr>
            <a:picLocks noChangeAspect="1"/>
          </p:cNvPicPr>
          <p:nvPr/>
        </p:nvPicPr>
        <p:blipFill>
          <a:blip r:embed="rId3"/>
          <a:stretch>
            <a:fillRect/>
          </a:stretch>
        </p:blipFill>
        <p:spPr>
          <a:xfrm>
            <a:off x="520700" y="1309254"/>
            <a:ext cx="8102600" cy="37511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algn="ctr"/>
            <a:r>
              <a:rPr lang="en-US" sz="2400" dirty="0">
                <a:latin typeface="Courier New" panose="02070309020205020404" pitchFamily="49" charset="0"/>
                <a:cs typeface="Courier New" panose="02070309020205020404" pitchFamily="49" charset="0"/>
              </a:rPr>
              <a:t>Observation and Records:</a:t>
            </a:r>
            <a:br>
              <a:rPr lang="en-US" sz="2400" dirty="0">
                <a:latin typeface="Courier New" panose="02070309020205020404" pitchFamily="49" charset="0"/>
                <a:cs typeface="Courier New" panose="02070309020205020404" pitchFamily="49" charset="0"/>
              </a:rPr>
            </a:br>
            <a:br>
              <a:rPr lang="en-US" sz="2400" dirty="0">
                <a:latin typeface="Courier New" panose="02070309020205020404" pitchFamily="49" charset="0"/>
                <a:cs typeface="Courier New" panose="02070309020205020404" pitchFamily="49" charset="0"/>
              </a:rPr>
            </a:br>
            <a:endParaRPr sz="2400" dirty="0">
              <a:latin typeface="Courier New" panose="02070309020205020404" pitchFamily="49" charset="0"/>
              <a:ea typeface="Courier New"/>
              <a:cs typeface="Courier New" panose="02070309020205020404" pitchFamily="49" charset="0"/>
              <a:sym typeface="Courier New"/>
            </a:endParaRPr>
          </a:p>
        </p:txBody>
      </p:sp>
      <p:pic>
        <p:nvPicPr>
          <p:cNvPr id="3" name="Picture 2" descr="Table&#10;&#10;Description automatically generated">
            <a:extLst>
              <a:ext uri="{FF2B5EF4-FFF2-40B4-BE49-F238E27FC236}">
                <a16:creationId xmlns:a16="http://schemas.microsoft.com/office/drawing/2014/main" id="{CB5BE952-1E4B-1243-9E18-FB11306C56DD}"/>
              </a:ext>
            </a:extLst>
          </p:cNvPr>
          <p:cNvPicPr>
            <a:picLocks noChangeAspect="1"/>
          </p:cNvPicPr>
          <p:nvPr/>
        </p:nvPicPr>
        <p:blipFill>
          <a:blip r:embed="rId3"/>
          <a:stretch>
            <a:fillRect/>
          </a:stretch>
        </p:blipFill>
        <p:spPr>
          <a:xfrm>
            <a:off x="996950" y="1309254"/>
            <a:ext cx="7150100" cy="3459595"/>
          </a:xfrm>
          <a:prstGeom prst="rect">
            <a:avLst/>
          </a:prstGeom>
        </p:spPr>
      </p:pic>
    </p:spTree>
    <p:extLst>
      <p:ext uri="{BB962C8B-B14F-4D97-AF65-F5344CB8AC3E}">
        <p14:creationId xmlns:p14="http://schemas.microsoft.com/office/powerpoint/2010/main" val="3648076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Performance analysis</a:t>
            </a:r>
            <a:endParaRPr sz="3700" dirty="0">
              <a:latin typeface="Courier New"/>
              <a:ea typeface="Courier New"/>
              <a:cs typeface="Courier New"/>
              <a:sym typeface="Courier New"/>
            </a:endParaRPr>
          </a:p>
        </p:txBody>
      </p:sp>
      <p:pic>
        <p:nvPicPr>
          <p:cNvPr id="4" name="Picture 3" descr="Chart, line chart&#10;&#10;Description automatically generated">
            <a:extLst>
              <a:ext uri="{FF2B5EF4-FFF2-40B4-BE49-F238E27FC236}">
                <a16:creationId xmlns:a16="http://schemas.microsoft.com/office/drawing/2014/main" id="{A24F69C0-4F1E-7748-ADD2-F3C1C64C9501}"/>
              </a:ext>
            </a:extLst>
          </p:cNvPr>
          <p:cNvPicPr>
            <a:picLocks noChangeAspect="1"/>
          </p:cNvPicPr>
          <p:nvPr/>
        </p:nvPicPr>
        <p:blipFill>
          <a:blip r:embed="rId3"/>
          <a:stretch>
            <a:fillRect/>
          </a:stretch>
        </p:blipFill>
        <p:spPr>
          <a:xfrm>
            <a:off x="470034" y="706582"/>
            <a:ext cx="8203932" cy="41044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Performance analysis</a:t>
            </a:r>
            <a:endParaRPr sz="3700" dirty="0">
              <a:latin typeface="Courier New"/>
              <a:ea typeface="Courier New"/>
              <a:cs typeface="Courier New"/>
              <a:sym typeface="Courier New"/>
            </a:endParaRPr>
          </a:p>
        </p:txBody>
      </p:sp>
      <p:pic>
        <p:nvPicPr>
          <p:cNvPr id="3" name="Picture 2" descr="Chart, line chart&#10;&#10;Description automatically generated">
            <a:extLst>
              <a:ext uri="{FF2B5EF4-FFF2-40B4-BE49-F238E27FC236}">
                <a16:creationId xmlns:a16="http://schemas.microsoft.com/office/drawing/2014/main" id="{2ABC9CA4-AB39-D947-8A1B-542C3032AFE1}"/>
              </a:ext>
            </a:extLst>
          </p:cNvPr>
          <p:cNvPicPr>
            <a:picLocks noChangeAspect="1"/>
          </p:cNvPicPr>
          <p:nvPr/>
        </p:nvPicPr>
        <p:blipFill>
          <a:blip r:embed="rId3"/>
          <a:stretch>
            <a:fillRect/>
          </a:stretch>
        </p:blipFill>
        <p:spPr>
          <a:xfrm>
            <a:off x="201603" y="488372"/>
            <a:ext cx="8740794" cy="4457701"/>
          </a:xfrm>
          <a:prstGeom prst="rect">
            <a:avLst/>
          </a:prstGeom>
        </p:spPr>
      </p:pic>
    </p:spTree>
    <p:extLst>
      <p:ext uri="{BB962C8B-B14F-4D97-AF65-F5344CB8AC3E}">
        <p14:creationId xmlns:p14="http://schemas.microsoft.com/office/powerpoint/2010/main" val="326063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Performance analysis</a:t>
            </a:r>
            <a:endParaRPr sz="3700" dirty="0">
              <a:latin typeface="Courier New"/>
              <a:ea typeface="Courier New"/>
              <a:cs typeface="Courier New"/>
              <a:sym typeface="Courier New"/>
            </a:endParaRPr>
          </a:p>
        </p:txBody>
      </p:sp>
      <p:pic>
        <p:nvPicPr>
          <p:cNvPr id="4" name="Picture 3" descr="Chart, line chart&#10;&#10;Description automatically generated">
            <a:extLst>
              <a:ext uri="{FF2B5EF4-FFF2-40B4-BE49-F238E27FC236}">
                <a16:creationId xmlns:a16="http://schemas.microsoft.com/office/drawing/2014/main" id="{E50D281B-1B31-F841-8AD8-F49D7D5BC5BB}"/>
              </a:ext>
            </a:extLst>
          </p:cNvPr>
          <p:cNvPicPr>
            <a:picLocks noChangeAspect="1"/>
          </p:cNvPicPr>
          <p:nvPr/>
        </p:nvPicPr>
        <p:blipFill>
          <a:blip r:embed="rId3"/>
          <a:stretch>
            <a:fillRect/>
          </a:stretch>
        </p:blipFill>
        <p:spPr>
          <a:xfrm>
            <a:off x="270164" y="488373"/>
            <a:ext cx="8749145" cy="4513990"/>
          </a:xfrm>
          <a:prstGeom prst="rect">
            <a:avLst/>
          </a:prstGeom>
        </p:spPr>
      </p:pic>
    </p:spTree>
    <p:extLst>
      <p:ext uri="{BB962C8B-B14F-4D97-AF65-F5344CB8AC3E}">
        <p14:creationId xmlns:p14="http://schemas.microsoft.com/office/powerpoint/2010/main" val="197964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Performance analysis</a:t>
            </a:r>
            <a:endParaRPr sz="3700" dirty="0">
              <a:latin typeface="Courier New"/>
              <a:ea typeface="Courier New"/>
              <a:cs typeface="Courier New"/>
              <a:sym typeface="Courier New"/>
            </a:endParaRPr>
          </a:p>
        </p:txBody>
      </p:sp>
      <p:pic>
        <p:nvPicPr>
          <p:cNvPr id="3" name="Picture 2" descr="Chart, line chart&#10;&#10;Description automatically generated">
            <a:extLst>
              <a:ext uri="{FF2B5EF4-FFF2-40B4-BE49-F238E27FC236}">
                <a16:creationId xmlns:a16="http://schemas.microsoft.com/office/drawing/2014/main" id="{F7EB264F-035B-A248-BFB0-8962B0982AD7}"/>
              </a:ext>
            </a:extLst>
          </p:cNvPr>
          <p:cNvPicPr>
            <a:picLocks noChangeAspect="1"/>
          </p:cNvPicPr>
          <p:nvPr/>
        </p:nvPicPr>
        <p:blipFill>
          <a:blip r:embed="rId3"/>
          <a:stretch>
            <a:fillRect/>
          </a:stretch>
        </p:blipFill>
        <p:spPr>
          <a:xfrm>
            <a:off x="71437" y="467591"/>
            <a:ext cx="9001125" cy="4582392"/>
          </a:xfrm>
          <a:prstGeom prst="rect">
            <a:avLst/>
          </a:prstGeom>
        </p:spPr>
      </p:pic>
    </p:spTree>
    <p:extLst>
      <p:ext uri="{BB962C8B-B14F-4D97-AF65-F5344CB8AC3E}">
        <p14:creationId xmlns:p14="http://schemas.microsoft.com/office/powerpoint/2010/main" val="2312497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r>
              <a:rPr lang="en-US" sz="2400" dirty="0">
                <a:latin typeface="Courier New" panose="02070309020205020404" pitchFamily="49" charset="0"/>
                <a:cs typeface="Courier New" panose="02070309020205020404" pitchFamily="49" charset="0"/>
              </a:rPr>
              <a:t>Discussion on above recommendations and graphs </a:t>
            </a:r>
          </a:p>
        </p:txBody>
      </p:sp>
      <p:sp>
        <p:nvSpPr>
          <p:cNvPr id="3" name="TextBox 2">
            <a:extLst>
              <a:ext uri="{FF2B5EF4-FFF2-40B4-BE49-F238E27FC236}">
                <a16:creationId xmlns:a16="http://schemas.microsoft.com/office/drawing/2014/main" id="{21855F70-9615-7241-A579-F345363C543F}"/>
              </a:ext>
            </a:extLst>
          </p:cNvPr>
          <p:cNvSpPr txBox="1"/>
          <p:nvPr/>
        </p:nvSpPr>
        <p:spPr>
          <a:xfrm>
            <a:off x="0" y="1205346"/>
            <a:ext cx="8873836" cy="375487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With the assistance of our metrics, we delivered data that speaks to the correlation between artist predictions dependent on rating and comparable users and the accuracy of the artist proposals. Strangely we found the size of the user history influenced the accuracy of various measurements. </a:t>
            </a:r>
          </a:p>
          <a:p>
            <a:r>
              <a:rPr lang="en-US" dirty="0">
                <a:latin typeface="Courier New" panose="02070309020205020404" pitchFamily="49" charset="0"/>
                <a:cs typeface="Courier New" panose="02070309020205020404" pitchFamily="49" charset="0"/>
              </a:rPr>
              <a:t>Test users with smaller rating histories would in general behave better accuracy with measurements dependent on artist similarity, while those with bigger rating accounts would in general have better exactness with measurements dependent on user history. Our outcomes show a for the most part low degree of accuracy delivered by the artist recommendations .</a:t>
            </a:r>
          </a:p>
          <a:p>
            <a:r>
              <a:rPr lang="en-US" dirty="0">
                <a:latin typeface="Courier New" panose="02070309020205020404" pitchFamily="49" charset="0"/>
                <a:cs typeface="Courier New" panose="02070309020205020404" pitchFamily="49" charset="0"/>
              </a:rPr>
              <a:t>The artist recommendation issue is a troublesome one and can be ascribed to the absence of artist recommendations connection between user's rating history and their rating inclinations in the data set. </a:t>
            </a:r>
          </a:p>
          <a:p>
            <a:r>
              <a:rPr lang="en-US" dirty="0">
                <a:latin typeface="Courier New" panose="02070309020205020404" pitchFamily="49" charset="0"/>
                <a:cs typeface="Courier New" panose="02070309020205020404" pitchFamily="49" charset="0"/>
              </a:rPr>
              <a:t>Accuracy of the ALS increases and RMSE decreases as data scale increases.</a:t>
            </a:r>
          </a:p>
          <a:p>
            <a:r>
              <a:rPr lang="en-US" dirty="0">
                <a:latin typeface="Courier New" panose="02070309020205020404" pitchFamily="49" charset="0"/>
                <a:cs typeface="Courier New" panose="02070309020205020404" pitchFamily="49" charset="0"/>
              </a:rPr>
              <a:t>We can also see that the cloud platforms AWS performs better as compare to Docker-local from the above time analysis graph. </a:t>
            </a:r>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6000" y="-89650"/>
            <a:ext cx="9091800" cy="4818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100" dirty="0">
                <a:latin typeface="Courier New"/>
                <a:ea typeface="Courier New"/>
                <a:cs typeface="Courier New"/>
                <a:sym typeface="Courier New"/>
              </a:rPr>
              <a:t>Presentation Goals</a:t>
            </a:r>
            <a:endParaRPr sz="3100" dirty="0">
              <a:latin typeface="Courier New"/>
              <a:ea typeface="Courier New"/>
              <a:cs typeface="Courier New"/>
              <a:sym typeface="Courier New"/>
            </a:endParaRPr>
          </a:p>
        </p:txBody>
      </p:sp>
      <p:sp>
        <p:nvSpPr>
          <p:cNvPr id="121" name="Google Shape;121;p17"/>
          <p:cNvSpPr txBox="1"/>
          <p:nvPr/>
        </p:nvSpPr>
        <p:spPr>
          <a:xfrm>
            <a:off x="1070672" y="974244"/>
            <a:ext cx="6793167" cy="34401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1000"/>
              </a:spcBef>
              <a:spcAft>
                <a:spcPts val="0"/>
              </a:spcAft>
              <a:buSzPts val="2400"/>
              <a:buFont typeface="Comic Sans MS"/>
              <a:buChar char="❏"/>
            </a:pPr>
            <a:r>
              <a:rPr lang="en-US" sz="2400" dirty="0">
                <a:latin typeface="Comic Sans MS"/>
                <a:ea typeface="Comic Sans MS"/>
                <a:cs typeface="Comic Sans MS"/>
                <a:sym typeface="Comic Sans MS"/>
              </a:rPr>
              <a:t>Introduction</a:t>
            </a:r>
          </a:p>
          <a:p>
            <a:pPr marL="457200" lvl="0" indent="-381000" algn="l" rtl="0">
              <a:lnSpc>
                <a:spcPct val="150000"/>
              </a:lnSpc>
              <a:spcBef>
                <a:spcPts val="0"/>
              </a:spcBef>
              <a:spcAft>
                <a:spcPts val="0"/>
              </a:spcAft>
              <a:buSzPts val="2400"/>
              <a:buFont typeface="Comic Sans MS"/>
              <a:buChar char="❏"/>
            </a:pPr>
            <a:r>
              <a:rPr lang="en" sz="2400" dirty="0">
                <a:latin typeface="Comic Sans MS"/>
                <a:ea typeface="Comic Sans MS"/>
                <a:cs typeface="Comic Sans MS"/>
                <a:sym typeface="Comic Sans MS"/>
              </a:rPr>
              <a:t>Data Visualization and processing</a:t>
            </a:r>
            <a:endParaRPr sz="2400" dirty="0">
              <a:latin typeface="Comic Sans MS"/>
              <a:ea typeface="Comic Sans MS"/>
              <a:cs typeface="Comic Sans MS"/>
              <a:sym typeface="Comic Sans MS"/>
            </a:endParaRPr>
          </a:p>
          <a:p>
            <a:pPr marL="457200" lvl="0" indent="-381000" algn="l" rtl="0">
              <a:lnSpc>
                <a:spcPct val="150000"/>
              </a:lnSpc>
              <a:spcBef>
                <a:spcPts val="0"/>
              </a:spcBef>
              <a:spcAft>
                <a:spcPts val="0"/>
              </a:spcAft>
              <a:buSzPts val="2400"/>
              <a:buFont typeface="Comic Sans MS"/>
              <a:buChar char="❏"/>
            </a:pPr>
            <a:r>
              <a:rPr lang="en" sz="2400" dirty="0">
                <a:latin typeface="Comic Sans MS"/>
                <a:ea typeface="Comic Sans MS"/>
                <a:cs typeface="Comic Sans MS"/>
                <a:sym typeface="Comic Sans MS"/>
              </a:rPr>
              <a:t>ALS model </a:t>
            </a:r>
            <a:endParaRPr sz="2400" dirty="0">
              <a:latin typeface="Comic Sans MS"/>
              <a:ea typeface="Comic Sans MS"/>
              <a:cs typeface="Comic Sans MS"/>
              <a:sym typeface="Comic Sans MS"/>
            </a:endParaRPr>
          </a:p>
          <a:p>
            <a:pPr marL="457200" lvl="0" indent="-381000" algn="l" rtl="0">
              <a:lnSpc>
                <a:spcPct val="150000"/>
              </a:lnSpc>
              <a:spcBef>
                <a:spcPts val="0"/>
              </a:spcBef>
              <a:spcAft>
                <a:spcPts val="0"/>
              </a:spcAft>
              <a:buSzPts val="2400"/>
              <a:buFont typeface="Comic Sans MS"/>
              <a:buChar char="❏"/>
            </a:pPr>
            <a:r>
              <a:rPr lang="en" sz="2400" dirty="0">
                <a:latin typeface="Comic Sans MS"/>
                <a:ea typeface="Comic Sans MS"/>
                <a:cs typeface="Comic Sans MS"/>
                <a:sym typeface="Comic Sans MS"/>
              </a:rPr>
              <a:t>Performance analysis</a:t>
            </a:r>
            <a:endParaRPr sz="2400" dirty="0">
              <a:latin typeface="Comic Sans MS"/>
              <a:ea typeface="Comic Sans MS"/>
              <a:cs typeface="Comic Sans MS"/>
              <a:sym typeface="Comic Sans MS"/>
            </a:endParaRPr>
          </a:p>
          <a:p>
            <a:pPr marL="457200" lvl="0" indent="-381000" algn="l" rtl="0">
              <a:lnSpc>
                <a:spcPct val="150000"/>
              </a:lnSpc>
              <a:spcBef>
                <a:spcPts val="0"/>
              </a:spcBef>
              <a:spcAft>
                <a:spcPts val="0"/>
              </a:spcAft>
              <a:buSzPts val="2400"/>
              <a:buFont typeface="Comic Sans MS"/>
              <a:buChar char="❏"/>
            </a:pPr>
            <a:r>
              <a:rPr lang="en" sz="2400" dirty="0">
                <a:latin typeface="Comic Sans MS"/>
                <a:ea typeface="Comic Sans MS"/>
                <a:cs typeface="Comic Sans MS"/>
                <a:sym typeface="Comic Sans MS"/>
              </a:rPr>
              <a:t>Conclusion and Future work</a:t>
            </a:r>
            <a:endParaRPr sz="2400" dirty="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6000" y="-89650"/>
            <a:ext cx="9091800" cy="481800"/>
          </a:xfrm>
          <a:prstGeom prst="rect">
            <a:avLst/>
          </a:prstGeom>
          <a:ln>
            <a:noFill/>
          </a:ln>
        </p:spPr>
        <p:txBody>
          <a:bodyPr spcFirstLastPara="1" wrap="square" lIns="91425" tIns="91425" rIns="91425" bIns="91425" anchor="t" anchorCtr="0">
            <a:noAutofit/>
          </a:bodyPr>
          <a:lstStyle/>
          <a:p>
            <a:pPr lvl="0" algn="ctr"/>
            <a:r>
              <a:rPr lang="en-US" sz="3200" dirty="0">
                <a:latin typeface="Courier New" panose="02070309020205020404" pitchFamily="49" charset="0"/>
                <a:cs typeface="Courier New" panose="02070309020205020404" pitchFamily="49" charset="0"/>
              </a:rPr>
              <a:t>Limitations </a:t>
            </a:r>
            <a:br>
              <a:rPr lang="en-US" sz="3200" dirty="0">
                <a:latin typeface="Courier New" panose="02070309020205020404" pitchFamily="49" charset="0"/>
                <a:cs typeface="Courier New" panose="02070309020205020404" pitchFamily="49" charset="0"/>
              </a:rPr>
            </a:br>
            <a:endParaRPr sz="3100" dirty="0">
              <a:solidFill>
                <a:schemeClr val="bg2"/>
              </a:solidFill>
              <a:latin typeface="Courier New" panose="02070309020205020404" pitchFamily="49" charset="0"/>
              <a:ea typeface="Courier New"/>
              <a:cs typeface="Courier New" panose="02070309020205020404" pitchFamily="49" charset="0"/>
              <a:sym typeface="Courier New"/>
            </a:endParaRPr>
          </a:p>
        </p:txBody>
      </p:sp>
      <p:sp>
        <p:nvSpPr>
          <p:cNvPr id="121" name="Google Shape;121;p17"/>
          <p:cNvSpPr txBox="1"/>
          <p:nvPr/>
        </p:nvSpPr>
        <p:spPr>
          <a:xfrm>
            <a:off x="1063316" y="1261323"/>
            <a:ext cx="6793167" cy="3440100"/>
          </a:xfrm>
          <a:prstGeom prst="rect">
            <a:avLst/>
          </a:prstGeom>
          <a:noFill/>
          <a:ln>
            <a:noFill/>
          </a:ln>
        </p:spPr>
        <p:txBody>
          <a:bodyPr spcFirstLastPara="1" wrap="square" lIns="91425" tIns="91425" rIns="91425" bIns="91425" anchor="t" anchorCtr="0">
            <a:noAutofit/>
          </a:bodyPr>
          <a:lstStyle/>
          <a:p>
            <a:pPr marL="457200" indent="-381000">
              <a:lnSpc>
                <a:spcPct val="150000"/>
              </a:lnSpc>
              <a:spcBef>
                <a:spcPts val="1000"/>
              </a:spcBef>
              <a:buSzPts val="2400"/>
              <a:buFont typeface="Comic Sans MS"/>
              <a:buChar char="❏"/>
            </a:pPr>
            <a:r>
              <a:rPr lang="en-US" sz="2000" b="1" dirty="0">
                <a:latin typeface="Courier New" panose="02070309020205020404" pitchFamily="49" charset="0"/>
                <a:cs typeface="Courier New" panose="02070309020205020404" pitchFamily="49" charset="0"/>
              </a:rPr>
              <a:t>Sparse Data and Lack of additional Information to build-on- From </a:t>
            </a:r>
            <a:endParaRPr lang="en-US" sz="20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r>
              <a:rPr lang="en-US" sz="2000" b="1" dirty="0">
                <a:latin typeface="Courier New" panose="02070309020205020404" pitchFamily="49" charset="0"/>
                <a:cs typeface="Courier New" panose="02070309020205020404" pitchFamily="49" charset="0"/>
              </a:rPr>
              <a:t>Cold start </a:t>
            </a:r>
          </a:p>
          <a:p>
            <a:pPr marL="457200" indent="-381000">
              <a:lnSpc>
                <a:spcPct val="150000"/>
              </a:lnSpc>
              <a:spcBef>
                <a:spcPts val="1000"/>
              </a:spcBef>
              <a:buSzPts val="2400"/>
              <a:buFont typeface="Comic Sans MS"/>
              <a:buChar char="❏"/>
            </a:pPr>
            <a:r>
              <a:rPr lang="en-US" sz="2000" b="1" dirty="0">
                <a:latin typeface="Courier New" panose="02070309020205020404" pitchFamily="49" charset="0"/>
                <a:cs typeface="Courier New" panose="02070309020205020404" pitchFamily="49" charset="0"/>
              </a:rPr>
              <a:t>Popularity bias </a:t>
            </a:r>
          </a:p>
          <a:p>
            <a:pPr marL="457200" indent="-381000">
              <a:lnSpc>
                <a:spcPct val="150000"/>
              </a:lnSpc>
              <a:spcBef>
                <a:spcPts val="1000"/>
              </a:spcBef>
              <a:buSzPts val="2400"/>
              <a:buFont typeface="Comic Sans MS"/>
              <a:buChar char="❏"/>
            </a:pPr>
            <a:r>
              <a:rPr lang="en-US" sz="2000" b="1" dirty="0">
                <a:latin typeface="Courier New" panose="02070309020205020404" pitchFamily="49" charset="0"/>
                <a:cs typeface="Courier New" panose="02070309020205020404" pitchFamily="49" charset="0"/>
              </a:rPr>
              <a:t>Human effort </a:t>
            </a:r>
            <a:endParaRPr lang="en-US" sz="2000"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lang="en-US" sz="2000" b="1" dirty="0">
              <a:latin typeface="Courier New" panose="02070309020205020404" pitchFamily="49" charset="0"/>
              <a:cs typeface="Courier New" panose="02070309020205020404" pitchFamily="49" charset="0"/>
            </a:endParaRPr>
          </a:p>
          <a:p>
            <a:pPr marL="457200" indent="-381000">
              <a:lnSpc>
                <a:spcPct val="150000"/>
              </a:lnSpc>
              <a:spcBef>
                <a:spcPts val="1000"/>
              </a:spcBef>
              <a:buSzPts val="2400"/>
              <a:buFont typeface="Comic Sans MS"/>
              <a:buChar char="❏"/>
            </a:pPr>
            <a:endParaRPr lang="en-US" sz="2000" dirty="0">
              <a:latin typeface="Courier New" panose="02070309020205020404" pitchFamily="49" charset="0"/>
              <a:cs typeface="Courier New" panose="02070309020205020404" pitchFamily="49" charset="0"/>
            </a:endParaRPr>
          </a:p>
          <a:p>
            <a:pPr marL="76200">
              <a:lnSpc>
                <a:spcPct val="150000"/>
              </a:lnSpc>
              <a:spcBef>
                <a:spcPts val="1000"/>
              </a:spcBef>
              <a:buSzPts val="2400"/>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624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a:blip r:embed="rId3">
            <a:alphaModFix/>
          </a:blip>
          <a:stretch>
            <a:fillRect/>
          </a:stretch>
        </p:blipFill>
        <p:spPr>
          <a:xfrm>
            <a:off x="196825" y="1689225"/>
            <a:ext cx="2571750" cy="2171700"/>
          </a:xfrm>
          <a:prstGeom prst="rect">
            <a:avLst/>
          </a:prstGeom>
          <a:noFill/>
          <a:ln>
            <a:noFill/>
          </a:ln>
        </p:spPr>
      </p:pic>
      <p:sp>
        <p:nvSpPr>
          <p:cNvPr id="217" name="Google Shape;217;p31"/>
          <p:cNvSpPr txBox="1"/>
          <p:nvPr/>
        </p:nvSpPr>
        <p:spPr>
          <a:xfrm>
            <a:off x="3242425" y="921250"/>
            <a:ext cx="5090100" cy="3884700"/>
          </a:xfrm>
          <a:prstGeom prst="rect">
            <a:avLst/>
          </a:prstGeom>
          <a:noFill/>
          <a:ln>
            <a:noFill/>
          </a:ln>
        </p:spPr>
        <p:txBody>
          <a:bodyPr spcFirstLastPara="1" wrap="square" lIns="91425" tIns="91425" rIns="91425" bIns="91425" anchor="t" anchorCtr="0">
            <a:noAutofit/>
          </a:bodyPr>
          <a:lstStyle/>
          <a:p>
            <a:r>
              <a:rPr lang="en-US" sz="1200" dirty="0">
                <a:latin typeface="Courier New" panose="02070309020205020404" pitchFamily="49" charset="0"/>
                <a:cs typeface="Courier New" panose="02070309020205020404" pitchFamily="49" charset="0"/>
              </a:rPr>
              <a:t>This Project has given us a sharp knowledge of recommendation frameworks. Our outcomes have indicated how we can utilize explicit data (with a rating for every user artist association). This shows that the artist proposal issue is a troublesome one and can be ascribed to the absence of a high relationship between a users' rating history and their artist inclinations in the dataset and in light of the fact that it was computationally wasteful to acquire all the information to run for the model to find a solid connection. We additionally noticed the low accuracy results from both our own work and those from related work, which constrained us to consider approaches to improve overall precision. At last, we concocted a novel technique to give a recommendation system expected to augment the accuracy of our artist to improve overall precision.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700" dirty="0">
                <a:latin typeface="Courier New"/>
                <a:ea typeface="Courier New"/>
                <a:cs typeface="Courier New"/>
                <a:sym typeface="Courier New"/>
              </a:rPr>
              <a:t>Future Works</a:t>
            </a:r>
            <a:endParaRPr sz="3700" dirty="0">
              <a:latin typeface="Courier New"/>
              <a:ea typeface="Courier New"/>
              <a:cs typeface="Courier New"/>
              <a:sym typeface="Courier New"/>
            </a:endParaRPr>
          </a:p>
        </p:txBody>
      </p:sp>
      <p:sp>
        <p:nvSpPr>
          <p:cNvPr id="203" name="Google Shape;203;p29"/>
          <p:cNvSpPr txBox="1"/>
          <p:nvPr/>
        </p:nvSpPr>
        <p:spPr>
          <a:xfrm>
            <a:off x="195425" y="1544400"/>
            <a:ext cx="4104000" cy="30000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Comic Sans MS"/>
              <a:buChar char="❏"/>
            </a:pPr>
            <a:endParaRPr sz="1600" b="1" dirty="0">
              <a:latin typeface="Comic Sans MS"/>
              <a:ea typeface="Comic Sans MS"/>
              <a:cs typeface="Comic Sans MS"/>
              <a:sym typeface="Comic Sans MS"/>
            </a:endParaRPr>
          </a:p>
        </p:txBody>
      </p:sp>
      <p:sp>
        <p:nvSpPr>
          <p:cNvPr id="2" name="Rectangle 1">
            <a:extLst>
              <a:ext uri="{FF2B5EF4-FFF2-40B4-BE49-F238E27FC236}">
                <a16:creationId xmlns:a16="http://schemas.microsoft.com/office/drawing/2014/main" id="{802A6480-23DD-6C4A-806C-E5EAF59CC3D7}"/>
              </a:ext>
            </a:extLst>
          </p:cNvPr>
          <p:cNvSpPr/>
          <p:nvPr/>
        </p:nvSpPr>
        <p:spPr>
          <a:xfrm>
            <a:off x="2109354" y="1002089"/>
            <a:ext cx="7008545" cy="2031325"/>
          </a:xfrm>
          <a:prstGeom prst="rect">
            <a:avLst/>
          </a:prstGeom>
        </p:spPr>
        <p:txBody>
          <a:bodyPr wrap="square">
            <a:spAutoFit/>
          </a:bodyPr>
          <a:lstStyle/>
          <a:p>
            <a:r>
              <a:rPr lang="en-US" sz="1800" dirty="0">
                <a:latin typeface="Courier New" panose="02070309020205020404" pitchFamily="49" charset="0"/>
                <a:cs typeface="Courier New" panose="02070309020205020404" pitchFamily="49" charset="0"/>
              </a:rPr>
              <a:t>To work with the implicit dataset and design more precise artist recommender by considering the other factors like number of times user listen to the given artist and the number of hours played by user for given artist. Further design the recommender engine for song recommendation for given user by using Yahoo dataset.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2"/>
          <p:cNvPicPr preferRelativeResize="0"/>
          <p:nvPr/>
        </p:nvPicPr>
        <p:blipFill>
          <a:blip r:embed="rId3">
            <a:alphaModFix/>
          </a:blip>
          <a:stretch>
            <a:fillRect/>
          </a:stretch>
        </p:blipFill>
        <p:spPr>
          <a:xfrm>
            <a:off x="3278100" y="932750"/>
            <a:ext cx="5562575" cy="3926475"/>
          </a:xfrm>
          <a:prstGeom prst="rect">
            <a:avLst/>
          </a:prstGeom>
          <a:noFill/>
          <a:ln w="19050" cap="flat" cmpd="sng">
            <a:solidFill>
              <a:schemeClr val="dk2"/>
            </a:solidFill>
            <a:prstDash val="solid"/>
            <a:round/>
            <a:headEnd type="none" w="sm" len="sm"/>
            <a:tailEnd type="none" w="sm" len="sm"/>
          </a:ln>
        </p:spPr>
      </p:pic>
      <p:sp>
        <p:nvSpPr>
          <p:cNvPr id="223" name="Google Shape;223;p32"/>
          <p:cNvSpPr txBox="1"/>
          <p:nvPr/>
        </p:nvSpPr>
        <p:spPr>
          <a:xfrm>
            <a:off x="115500" y="44425"/>
            <a:ext cx="77640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When it Comes to Data, Quality matters more than Quantity!</a:t>
            </a:r>
            <a:endParaRPr dirty="0">
              <a:latin typeface="Comic Sans MS"/>
              <a:ea typeface="Comic Sans MS"/>
              <a:cs typeface="Comic Sans MS"/>
              <a:sym typeface="Comic Sans MS"/>
            </a:endParaRPr>
          </a:p>
        </p:txBody>
      </p:sp>
      <p:sp>
        <p:nvSpPr>
          <p:cNvPr id="224" name="Google Shape;224;p32"/>
          <p:cNvSpPr txBox="1"/>
          <p:nvPr/>
        </p:nvSpPr>
        <p:spPr>
          <a:xfrm>
            <a:off x="0" y="1883275"/>
            <a:ext cx="2985000" cy="251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chemeClr val="accent3"/>
                </a:solidFill>
                <a:latin typeface="Comic Sans MS"/>
                <a:ea typeface="Comic Sans MS"/>
                <a:cs typeface="Comic Sans MS"/>
                <a:sym typeface="Comic Sans MS"/>
              </a:rPr>
              <a:t>THANK </a:t>
            </a:r>
            <a:r>
              <a:rPr lang="en" sz="5000">
                <a:solidFill>
                  <a:schemeClr val="dk1"/>
                </a:solidFill>
                <a:latin typeface="Comic Sans MS"/>
                <a:ea typeface="Comic Sans MS"/>
                <a:cs typeface="Comic Sans MS"/>
                <a:sym typeface="Comic Sans MS"/>
              </a:rPr>
              <a:t>YOU!</a:t>
            </a:r>
            <a:endParaRPr sz="5000">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ctrTitle"/>
          </p:nvPr>
        </p:nvSpPr>
        <p:spPr>
          <a:xfrm>
            <a:off x="-86000" y="-89650"/>
            <a:ext cx="9091800" cy="481800"/>
          </a:xfrm>
          <a:prstGeom prst="rect">
            <a:avLst/>
          </a:prstGeom>
          <a:ln>
            <a:noFill/>
          </a:ln>
        </p:spPr>
        <p:txBody>
          <a:bodyPr spcFirstLastPara="1" wrap="square" lIns="91425" tIns="91425" rIns="91425" bIns="91425" anchor="t" anchorCtr="0">
            <a:noAutofit/>
          </a:bodyPr>
          <a:lstStyle/>
          <a:p>
            <a:pPr lvl="0" algn="ctr"/>
            <a:r>
              <a:rPr lang="en-US" altLang="en-US" sz="3200" dirty="0">
                <a:solidFill>
                  <a:schemeClr val="bg2"/>
                </a:solidFill>
                <a:latin typeface="Courier New" panose="02070309020205020404" pitchFamily="49" charset="0"/>
                <a:cs typeface="Courier New" panose="02070309020205020404" pitchFamily="49" charset="0"/>
              </a:rPr>
              <a:t>Approach</a:t>
            </a:r>
            <a:endParaRPr sz="3100" dirty="0">
              <a:solidFill>
                <a:schemeClr val="bg2"/>
              </a:solidFill>
              <a:latin typeface="Courier New" panose="02070309020205020404" pitchFamily="49" charset="0"/>
              <a:ea typeface="Courier New"/>
              <a:cs typeface="Courier New" panose="02070309020205020404" pitchFamily="49" charset="0"/>
              <a:sym typeface="Courier New"/>
            </a:endParaRPr>
          </a:p>
        </p:txBody>
      </p:sp>
      <p:sp>
        <p:nvSpPr>
          <p:cNvPr id="121" name="Google Shape;121;p17"/>
          <p:cNvSpPr txBox="1"/>
          <p:nvPr/>
        </p:nvSpPr>
        <p:spPr>
          <a:xfrm>
            <a:off x="1063316" y="1261323"/>
            <a:ext cx="6793167" cy="3440100"/>
          </a:xfrm>
          <a:prstGeom prst="rect">
            <a:avLst/>
          </a:prstGeom>
          <a:noFill/>
          <a:ln>
            <a:noFill/>
          </a:ln>
        </p:spPr>
        <p:txBody>
          <a:bodyPr spcFirstLastPara="1" wrap="square" lIns="91425" tIns="91425" rIns="91425" bIns="91425" anchor="t" anchorCtr="0">
            <a:noAutofit/>
          </a:bodyPr>
          <a:lstStyle/>
          <a:p>
            <a:pPr marL="457200" indent="-381000">
              <a:lnSpc>
                <a:spcPct val="150000"/>
              </a:lnSpc>
              <a:spcBef>
                <a:spcPts val="1000"/>
              </a:spcBef>
              <a:buSzPts val="2400"/>
              <a:buFont typeface="Comic Sans MS"/>
              <a:buChar char="❏"/>
            </a:pPr>
            <a:r>
              <a:rPr lang="en-US" altLang="en-US" sz="2000" b="1" dirty="0">
                <a:solidFill>
                  <a:schemeClr val="bg2"/>
                </a:solidFill>
                <a:latin typeface="Courier New" panose="02070309020205020404" pitchFamily="49" charset="0"/>
                <a:cs typeface="Courier New" panose="02070309020205020404" pitchFamily="49" charset="0"/>
              </a:rPr>
              <a:t>Started with - learning basics types </a:t>
            </a:r>
            <a:endParaRPr lang="en-US" sz="2000" b="1" dirty="0">
              <a:solidFill>
                <a:schemeClr val="bg2"/>
              </a:solidFill>
              <a:latin typeface="Courier New" panose="02070309020205020404" pitchFamily="49" charset="0"/>
              <a:ea typeface="Comic Sans MS"/>
              <a:cs typeface="Courier New" panose="02070309020205020404" pitchFamily="49" charset="0"/>
              <a:sym typeface="Comic Sans MS"/>
            </a:endParaRPr>
          </a:p>
          <a:p>
            <a:pPr marL="457200" indent="-381000">
              <a:lnSpc>
                <a:spcPct val="150000"/>
              </a:lnSpc>
              <a:buSzPts val="2400"/>
              <a:buFont typeface="Comic Sans MS"/>
              <a:buChar char="❏"/>
            </a:pPr>
            <a:r>
              <a:rPr lang="en-US" altLang="en-US" sz="2000" b="1" dirty="0">
                <a:solidFill>
                  <a:schemeClr val="bg2"/>
                </a:solidFill>
                <a:latin typeface="Courier New" panose="02070309020205020404" pitchFamily="49" charset="0"/>
                <a:cs typeface="Courier New" panose="02070309020205020404" pitchFamily="49" charset="0"/>
              </a:rPr>
              <a:t>Finding existing papers</a:t>
            </a:r>
          </a:p>
          <a:p>
            <a:pPr marL="457200" indent="-381000">
              <a:lnSpc>
                <a:spcPct val="150000"/>
              </a:lnSpc>
              <a:buSzPts val="2400"/>
              <a:buFont typeface="Comic Sans MS"/>
              <a:buChar char="❏"/>
            </a:pPr>
            <a:r>
              <a:rPr lang="en-US" altLang="en-US" sz="2000" b="1" dirty="0">
                <a:solidFill>
                  <a:schemeClr val="bg2"/>
                </a:solidFill>
                <a:latin typeface="Courier New" panose="02070309020205020404" pitchFamily="49" charset="0"/>
                <a:cs typeface="Courier New" panose="02070309020205020404" pitchFamily="49" charset="0"/>
              </a:rPr>
              <a:t>Discover techniques for implementation</a:t>
            </a:r>
          </a:p>
          <a:p>
            <a:pPr marL="457200" indent="-381000">
              <a:lnSpc>
                <a:spcPct val="150000"/>
              </a:lnSpc>
              <a:buSzPts val="2400"/>
              <a:buFont typeface="Comic Sans MS"/>
              <a:buChar char="❏"/>
            </a:pPr>
            <a:r>
              <a:rPr lang="en-US" altLang="en-US" sz="2000" b="1" dirty="0">
                <a:solidFill>
                  <a:schemeClr val="bg2"/>
                </a:solidFill>
                <a:latin typeface="Courier New" panose="02070309020205020404" pitchFamily="49" charset="0"/>
                <a:cs typeface="Courier New" panose="02070309020205020404" pitchFamily="49" charset="0"/>
              </a:rPr>
              <a:t>Implement techniques discovered</a:t>
            </a:r>
          </a:p>
          <a:p>
            <a:pPr marL="76200">
              <a:lnSpc>
                <a:spcPct val="150000"/>
              </a:lnSpc>
              <a:buSzPts val="2400"/>
            </a:pPr>
            <a:endParaRPr sz="2400" dirty="0">
              <a:latin typeface="Comic Sans MS"/>
              <a:ea typeface="Comic Sans MS"/>
              <a:cs typeface="Comic Sans MS"/>
              <a:sym typeface="Comic Sans MS"/>
            </a:endParaRPr>
          </a:p>
          <a:p>
            <a:pPr marL="76200" lvl="0" algn="l" rtl="0">
              <a:lnSpc>
                <a:spcPct val="150000"/>
              </a:lnSpc>
              <a:spcBef>
                <a:spcPts val="0"/>
              </a:spcBef>
              <a:spcAft>
                <a:spcPts val="0"/>
              </a:spcAft>
              <a:buSzPts val="2400"/>
            </a:pPr>
            <a:endParaRPr sz="2400" dirty="0">
              <a:latin typeface="Comic Sans MS"/>
              <a:ea typeface="Comic Sans MS"/>
              <a:cs typeface="Comic Sans MS"/>
              <a:sym typeface="Comic Sans MS"/>
            </a:endParaRPr>
          </a:p>
        </p:txBody>
      </p:sp>
    </p:spTree>
    <p:extLst>
      <p:ext uri="{BB962C8B-B14F-4D97-AF65-F5344CB8AC3E}">
        <p14:creationId xmlns:p14="http://schemas.microsoft.com/office/powerpoint/2010/main" val="379548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p:nvPr/>
        </p:nvSpPr>
        <p:spPr>
          <a:xfrm>
            <a:off x="2655800" y="858850"/>
            <a:ext cx="6152100" cy="3000000"/>
          </a:xfrm>
          <a:prstGeom prst="rect">
            <a:avLst/>
          </a:prstGeom>
          <a:noFill/>
          <a:ln>
            <a:noFill/>
          </a:ln>
        </p:spPr>
        <p:txBody>
          <a:bodyPr spcFirstLastPara="1" wrap="square" lIns="91425" tIns="91425" rIns="91425" bIns="91425" anchor="t" anchorCtr="0">
            <a:noAutofit/>
          </a:bodyPr>
          <a:lstStyle/>
          <a:p>
            <a:pPr marL="133350" lvl="0" algn="l" rtl="0">
              <a:lnSpc>
                <a:spcPct val="90000"/>
              </a:lnSpc>
              <a:spcBef>
                <a:spcPts val="1000"/>
              </a:spcBef>
              <a:spcAft>
                <a:spcPts val="0"/>
              </a:spcAft>
              <a:buClr>
                <a:srgbClr val="434343"/>
              </a:buClr>
              <a:buSzPts val="1500"/>
            </a:pPr>
            <a:endParaRPr sz="1500" dirty="0">
              <a:solidFill>
                <a:srgbClr val="434343"/>
              </a:solidFill>
              <a:latin typeface="Comic Sans MS"/>
              <a:ea typeface="Comic Sans MS"/>
              <a:cs typeface="Comic Sans MS"/>
              <a:sym typeface="Comic Sans MS"/>
            </a:endParaRPr>
          </a:p>
        </p:txBody>
      </p:sp>
      <p:pic>
        <p:nvPicPr>
          <p:cNvPr id="1025" name="Picture 1" descr="page4image11364672">
            <a:extLst>
              <a:ext uri="{FF2B5EF4-FFF2-40B4-BE49-F238E27FC236}">
                <a16:creationId xmlns:a16="http://schemas.microsoft.com/office/drawing/2014/main" id="{D7D22089-80B3-624A-ADEE-CBCFF4820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1700" cy="76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E16A2F8-7C59-4041-B61B-C818739668F0}"/>
              </a:ext>
            </a:extLst>
          </p:cNvPr>
          <p:cNvSpPr>
            <a:spLocks noChangeArrowheads="1"/>
          </p:cNvSpPr>
          <p:nvPr/>
        </p:nvSpPr>
        <p:spPr bwMode="auto">
          <a:xfrm>
            <a:off x="707666" y="531051"/>
            <a:ext cx="7903597"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Recommendation Algorithms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Content based algorithms: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If you like an item, then you will also like a “similar” item</a:t>
            </a:r>
            <a:b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br>
            <a: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Recommend items to customer x similar to previous items rated highly by x Recommend items that are similar in content to items the user has liked in the past or matched to predefined attributes of the user.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Collaborative filtering algorithms: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We find users who rated movies in common at least one, then calculate the similarity between the users.</a:t>
            </a:r>
            <a:b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br>
            <a: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User is recommended items based on the past ratings of all users collectively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Hybrid algorithms: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In this type both content based, and collaborative algorithms are used. </a:t>
            </a:r>
            <a:endParaRPr kumimoji="0" lang="en-US" altLang="en-US" sz="80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Courier New"/>
                <a:ea typeface="Courier New"/>
                <a:cs typeface="Courier New"/>
                <a:sym typeface="Courier New"/>
              </a:rPr>
              <a:t>FLOW OF THE PROJECT</a:t>
            </a:r>
            <a:endParaRPr sz="3100">
              <a:latin typeface="Courier New"/>
              <a:ea typeface="Courier New"/>
              <a:cs typeface="Courier New"/>
              <a:sym typeface="Courier New"/>
            </a:endParaRPr>
          </a:p>
        </p:txBody>
      </p:sp>
      <p:sp>
        <p:nvSpPr>
          <p:cNvPr id="2" name="Rectangle 1">
            <a:extLst>
              <a:ext uri="{FF2B5EF4-FFF2-40B4-BE49-F238E27FC236}">
                <a16:creationId xmlns:a16="http://schemas.microsoft.com/office/drawing/2014/main" id="{FA7FB99B-09DC-ED4B-9870-963AB9103D7D}"/>
              </a:ext>
            </a:extLst>
          </p:cNvPr>
          <p:cNvSpPr/>
          <p:nvPr/>
        </p:nvSpPr>
        <p:spPr>
          <a:xfrm>
            <a:off x="1240403" y="1908314"/>
            <a:ext cx="1076078"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SOURCE</a:t>
            </a:r>
          </a:p>
        </p:txBody>
      </p:sp>
      <p:sp>
        <p:nvSpPr>
          <p:cNvPr id="5" name="Rectangle 4">
            <a:extLst>
              <a:ext uri="{FF2B5EF4-FFF2-40B4-BE49-F238E27FC236}">
                <a16:creationId xmlns:a16="http://schemas.microsoft.com/office/drawing/2014/main" id="{8887EBC8-1438-0F46-A9FF-610AB0961680}"/>
              </a:ext>
            </a:extLst>
          </p:cNvPr>
          <p:cNvSpPr/>
          <p:nvPr/>
        </p:nvSpPr>
        <p:spPr>
          <a:xfrm>
            <a:off x="4572000" y="635800"/>
            <a:ext cx="914400" cy="6841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ML LIB</a:t>
            </a:r>
          </a:p>
        </p:txBody>
      </p:sp>
      <p:sp>
        <p:nvSpPr>
          <p:cNvPr id="6" name="Rectangle 5">
            <a:extLst>
              <a:ext uri="{FF2B5EF4-FFF2-40B4-BE49-F238E27FC236}">
                <a16:creationId xmlns:a16="http://schemas.microsoft.com/office/drawing/2014/main" id="{E148FABF-4CFE-2247-BF4F-9A2783727846}"/>
              </a:ext>
            </a:extLst>
          </p:cNvPr>
          <p:cNvSpPr/>
          <p:nvPr/>
        </p:nvSpPr>
        <p:spPr>
          <a:xfrm>
            <a:off x="2825363" y="1908314"/>
            <a:ext cx="1076078"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AWS</a:t>
            </a:r>
          </a:p>
        </p:txBody>
      </p:sp>
      <p:sp>
        <p:nvSpPr>
          <p:cNvPr id="7" name="Rectangle 6">
            <a:extLst>
              <a:ext uri="{FF2B5EF4-FFF2-40B4-BE49-F238E27FC236}">
                <a16:creationId xmlns:a16="http://schemas.microsoft.com/office/drawing/2014/main" id="{CB6DC185-CA12-BE4C-8653-8B711E83D78C}"/>
              </a:ext>
            </a:extLst>
          </p:cNvPr>
          <p:cNvSpPr/>
          <p:nvPr/>
        </p:nvSpPr>
        <p:spPr>
          <a:xfrm>
            <a:off x="4572000" y="1908314"/>
            <a:ext cx="914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SPARK</a:t>
            </a:r>
          </a:p>
        </p:txBody>
      </p:sp>
      <p:sp>
        <p:nvSpPr>
          <p:cNvPr id="8" name="Rectangle 7">
            <a:extLst>
              <a:ext uri="{FF2B5EF4-FFF2-40B4-BE49-F238E27FC236}">
                <a16:creationId xmlns:a16="http://schemas.microsoft.com/office/drawing/2014/main" id="{D43D9815-E441-3F4D-8A3B-867717B44357}"/>
              </a:ext>
            </a:extLst>
          </p:cNvPr>
          <p:cNvSpPr/>
          <p:nvPr/>
        </p:nvSpPr>
        <p:spPr>
          <a:xfrm>
            <a:off x="6437904" y="1908314"/>
            <a:ext cx="1863257"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a:t>
            </a:r>
          </a:p>
        </p:txBody>
      </p:sp>
      <p:cxnSp>
        <p:nvCxnSpPr>
          <p:cNvPr id="4" name="Straight Arrow Connector 3">
            <a:extLst>
              <a:ext uri="{FF2B5EF4-FFF2-40B4-BE49-F238E27FC236}">
                <a16:creationId xmlns:a16="http://schemas.microsoft.com/office/drawing/2014/main" id="{385D6A99-9F35-9148-8E1D-BE476A491D66}"/>
              </a:ext>
            </a:extLst>
          </p:cNvPr>
          <p:cNvCxnSpPr>
            <a:cxnSpLocks/>
          </p:cNvCxnSpPr>
          <p:nvPr/>
        </p:nvCxnSpPr>
        <p:spPr>
          <a:xfrm>
            <a:off x="2122999" y="2365515"/>
            <a:ext cx="102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9795599-8258-EB45-B257-F1B5C8C05CF1}"/>
              </a:ext>
            </a:extLst>
          </p:cNvPr>
          <p:cNvCxnSpPr>
            <a:cxnSpLocks/>
          </p:cNvCxnSpPr>
          <p:nvPr/>
        </p:nvCxnSpPr>
        <p:spPr>
          <a:xfrm>
            <a:off x="5409536" y="2351600"/>
            <a:ext cx="1156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454AB75-166D-A84F-A8D9-D10A123A29EB}"/>
              </a:ext>
            </a:extLst>
          </p:cNvPr>
          <p:cNvCxnSpPr>
            <a:cxnSpLocks/>
          </p:cNvCxnSpPr>
          <p:nvPr/>
        </p:nvCxnSpPr>
        <p:spPr>
          <a:xfrm>
            <a:off x="3620496" y="2380702"/>
            <a:ext cx="1073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D426D1-EA7B-CC4A-8B10-BB223FD59A0D}"/>
              </a:ext>
            </a:extLst>
          </p:cNvPr>
          <p:cNvCxnSpPr>
            <a:cxnSpLocks/>
          </p:cNvCxnSpPr>
          <p:nvPr/>
        </p:nvCxnSpPr>
        <p:spPr>
          <a:xfrm>
            <a:off x="5409536" y="1319917"/>
            <a:ext cx="0" cy="588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E0E694-273B-6E4C-89A8-3A3E174DAEF4}"/>
              </a:ext>
            </a:extLst>
          </p:cNvPr>
          <p:cNvCxnSpPr>
            <a:cxnSpLocks/>
          </p:cNvCxnSpPr>
          <p:nvPr/>
        </p:nvCxnSpPr>
        <p:spPr>
          <a:xfrm flipV="1">
            <a:off x="4648200" y="1319917"/>
            <a:ext cx="0" cy="588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62BEB98-E818-2340-AA7D-465A37A556D7}"/>
              </a:ext>
            </a:extLst>
          </p:cNvPr>
          <p:cNvPicPr>
            <a:picLocks noChangeAspect="1"/>
          </p:cNvPicPr>
          <p:nvPr/>
        </p:nvPicPr>
        <p:blipFill>
          <a:blip r:embed="rId3"/>
          <a:stretch>
            <a:fillRect/>
          </a:stretch>
        </p:blipFill>
        <p:spPr>
          <a:xfrm>
            <a:off x="92766" y="3896139"/>
            <a:ext cx="1181101" cy="1081378"/>
          </a:xfrm>
          <a:prstGeom prst="rect">
            <a:avLst/>
          </a:prstGeom>
        </p:spPr>
      </p:pic>
      <p:pic>
        <p:nvPicPr>
          <p:cNvPr id="26" name="Picture 25" descr="Logo, company name&#10;&#10;Description automatically generated">
            <a:extLst>
              <a:ext uri="{FF2B5EF4-FFF2-40B4-BE49-F238E27FC236}">
                <a16:creationId xmlns:a16="http://schemas.microsoft.com/office/drawing/2014/main" id="{F1E559E7-5504-9840-9823-1716CD53DD58}"/>
              </a:ext>
            </a:extLst>
          </p:cNvPr>
          <p:cNvPicPr>
            <a:picLocks noChangeAspect="1"/>
          </p:cNvPicPr>
          <p:nvPr/>
        </p:nvPicPr>
        <p:blipFill>
          <a:blip r:embed="rId4"/>
          <a:stretch>
            <a:fillRect/>
          </a:stretch>
        </p:blipFill>
        <p:spPr>
          <a:xfrm>
            <a:off x="1575020" y="3894712"/>
            <a:ext cx="1250344" cy="1081378"/>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1007744D-C248-8848-B22E-E73CDAFF6486}"/>
              </a:ext>
            </a:extLst>
          </p:cNvPr>
          <p:cNvPicPr>
            <a:picLocks noChangeAspect="1"/>
          </p:cNvPicPr>
          <p:nvPr/>
        </p:nvPicPr>
        <p:blipFill>
          <a:blip r:embed="rId5"/>
          <a:stretch>
            <a:fillRect/>
          </a:stretch>
        </p:blipFill>
        <p:spPr>
          <a:xfrm>
            <a:off x="3099685" y="3883499"/>
            <a:ext cx="1250344" cy="1092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Google Shape;128;p18"/>
          <p:cNvSpPr txBox="1">
            <a:spLocks noGrp="1"/>
          </p:cNvSpPr>
          <p:nvPr>
            <p:ph type="ctrTitle"/>
          </p:nvPr>
        </p:nvSpPr>
        <p:spPr>
          <a:xfrm>
            <a:off x="0" y="-111400"/>
            <a:ext cx="9091800" cy="4818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dirty="0">
                <a:latin typeface="Courier New"/>
                <a:ea typeface="Courier New"/>
                <a:cs typeface="Courier New"/>
                <a:sym typeface="Courier New"/>
              </a:rPr>
              <a:t>DATA SET</a:t>
            </a:r>
            <a:endParaRPr sz="3100" dirty="0">
              <a:latin typeface="Courier New"/>
              <a:ea typeface="Courier New"/>
              <a:cs typeface="Courier New"/>
              <a:sym typeface="Courier New"/>
            </a:endParaRPr>
          </a:p>
        </p:txBody>
      </p:sp>
      <p:sp>
        <p:nvSpPr>
          <p:cNvPr id="2" name="Rectangle 1">
            <a:extLst>
              <a:ext uri="{FF2B5EF4-FFF2-40B4-BE49-F238E27FC236}">
                <a16:creationId xmlns:a16="http://schemas.microsoft.com/office/drawing/2014/main" id="{9512EF05-B1D1-5B4D-8932-271A039B8BC2}"/>
              </a:ext>
            </a:extLst>
          </p:cNvPr>
          <p:cNvSpPr/>
          <p:nvPr/>
        </p:nvSpPr>
        <p:spPr>
          <a:xfrm>
            <a:off x="2151164" y="3823398"/>
            <a:ext cx="6992836" cy="307777"/>
          </a:xfrm>
          <a:prstGeom prst="rect">
            <a:avLst/>
          </a:prstGeom>
        </p:spPr>
        <p:txBody>
          <a:bodyPr wrap="square">
            <a:spAutoFit/>
          </a:bodyPr>
          <a:lstStyle/>
          <a:p>
            <a:r>
              <a:rPr lang="en-US" dirty="0">
                <a:latin typeface="TimesNewRomanPSMT"/>
              </a:rPr>
              <a:t>Data set link: </a:t>
            </a:r>
            <a:r>
              <a:rPr lang="en-US" dirty="0">
                <a:solidFill>
                  <a:srgbClr val="0260BF"/>
                </a:solidFill>
                <a:latin typeface="TimesNewRomanPSMT"/>
              </a:rPr>
              <a:t>https://</a:t>
            </a:r>
            <a:r>
              <a:rPr lang="en-US" dirty="0" err="1">
                <a:solidFill>
                  <a:srgbClr val="0260BF"/>
                </a:solidFill>
                <a:latin typeface="TimesNewRomanPSMT"/>
              </a:rPr>
              <a:t>webscope.sandbox.yahoo.com</a:t>
            </a:r>
            <a:r>
              <a:rPr lang="en-US" dirty="0">
                <a:solidFill>
                  <a:srgbClr val="0260BF"/>
                </a:solidFill>
                <a:latin typeface="TimesNewRomanPSMT"/>
              </a:rPr>
              <a:t>/</a:t>
            </a:r>
            <a:r>
              <a:rPr lang="en-US" dirty="0" err="1">
                <a:solidFill>
                  <a:srgbClr val="0260BF"/>
                </a:solidFill>
                <a:latin typeface="TimesNewRomanPSMT"/>
              </a:rPr>
              <a:t>catalog.php?datatype</a:t>
            </a:r>
            <a:r>
              <a:rPr lang="en-US" dirty="0">
                <a:solidFill>
                  <a:srgbClr val="0260BF"/>
                </a:solidFill>
                <a:latin typeface="TimesNewRomanPSMT"/>
              </a:rPr>
              <a:t>=</a:t>
            </a:r>
            <a:r>
              <a:rPr lang="en-US" dirty="0" err="1">
                <a:solidFill>
                  <a:srgbClr val="0260BF"/>
                </a:solidFill>
                <a:latin typeface="TimesNewRomanPSMT"/>
              </a:rPr>
              <a:t>r&amp;guccounter</a:t>
            </a:r>
            <a:r>
              <a:rPr lang="en-US" dirty="0">
                <a:solidFill>
                  <a:srgbClr val="0260BF"/>
                </a:solidFill>
                <a:latin typeface="TimesNewRomanPSMT"/>
              </a:rPr>
              <a:t>=1 </a:t>
            </a:r>
            <a:endParaRPr lang="en-US" dirty="0"/>
          </a:p>
        </p:txBody>
      </p:sp>
      <p:sp>
        <p:nvSpPr>
          <p:cNvPr id="3" name="Rectangle 2">
            <a:extLst>
              <a:ext uri="{FF2B5EF4-FFF2-40B4-BE49-F238E27FC236}">
                <a16:creationId xmlns:a16="http://schemas.microsoft.com/office/drawing/2014/main" id="{BFA22DCF-D0AF-F449-9A2B-2908F2A32690}"/>
              </a:ext>
            </a:extLst>
          </p:cNvPr>
          <p:cNvSpPr/>
          <p:nvPr/>
        </p:nvSpPr>
        <p:spPr>
          <a:xfrm>
            <a:off x="2098962" y="872814"/>
            <a:ext cx="6992837" cy="2246769"/>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This dataset represents a snapshot of the Yahoo! Music community’s preferences for various songs. The dataset contains over 717 million ratings of 136 thousand songs given by 1.8 million users of Yahoo! Music services. The data was collected between 2002 and 2006.The users and artists are represented by randomly assigned numeric ids so that no identifying information is revealed. The mapping from artist id’s to artist, is given. There are 2 sets in this dataset. Part one(ydata-ymusic-artist-names-v1_0.csv) is 2.3MB and part 2(ydata-</a:t>
            </a:r>
            <a:r>
              <a:rPr lang="en-US" dirty="0" err="1">
                <a:latin typeface="Courier New" panose="02070309020205020404" pitchFamily="49" charset="0"/>
                <a:cs typeface="Courier New" panose="02070309020205020404" pitchFamily="49" charset="0"/>
              </a:rPr>
              <a:t>ymusic</a:t>
            </a:r>
            <a:r>
              <a:rPr lang="en-US" dirty="0">
                <a:latin typeface="Courier New" panose="02070309020205020404" pitchFamily="49" charset="0"/>
                <a:cs typeface="Courier New" panose="02070309020205020404" pitchFamily="49" charset="0"/>
              </a:rPr>
              <a:t>-user-artist-ratings- v1_0.csv) is 1.1 Gbytes.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p18"/>
          <p:cNvGraphicFramePr/>
          <p:nvPr/>
        </p:nvGraphicFramePr>
        <p:xfrm>
          <a:off x="2150918" y="803728"/>
          <a:ext cx="4521575" cy="1669034"/>
        </p:xfrm>
        <a:graphic>
          <a:graphicData uri="http://schemas.openxmlformats.org/drawingml/2006/table">
            <a:tbl>
              <a:tblPr>
                <a:noFill/>
                <a:tableStyleId>{6F140B34-F32F-4F23-B86E-F4CBB4A67AE2}</a:tableStyleId>
              </a:tblPr>
              <a:tblGrid>
                <a:gridCol w="1538450">
                  <a:extLst>
                    <a:ext uri="{9D8B030D-6E8A-4147-A177-3AD203B41FA5}">
                      <a16:colId xmlns:a16="http://schemas.microsoft.com/office/drawing/2014/main" val="20000"/>
                    </a:ext>
                  </a:extLst>
                </a:gridCol>
                <a:gridCol w="2983125">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900">
                          <a:solidFill>
                            <a:srgbClr val="FFFFFF"/>
                          </a:solidFill>
                        </a:rPr>
                        <a:t>VARIABLE</a:t>
                      </a:r>
                      <a:endParaRPr sz="900">
                        <a:solidFill>
                          <a:srgbClr val="FFFFFF"/>
                        </a:solidFill>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0000"/>
                    </a:solidFill>
                  </a:tcPr>
                </a:tc>
                <a:tc>
                  <a:txBody>
                    <a:bodyPr/>
                    <a:lstStyle/>
                    <a:p>
                      <a:pPr marL="0" lvl="0" indent="0" algn="l" rtl="0">
                        <a:lnSpc>
                          <a:spcPct val="115000"/>
                        </a:lnSpc>
                        <a:spcBef>
                          <a:spcPts val="0"/>
                        </a:spcBef>
                        <a:spcAft>
                          <a:spcPts val="0"/>
                        </a:spcAft>
                        <a:buNone/>
                      </a:pPr>
                      <a:r>
                        <a:rPr lang="en" sz="900">
                          <a:solidFill>
                            <a:srgbClr val="FFFFFF"/>
                          </a:solidFill>
                        </a:rPr>
                        <a:t>DESCRIPTION</a:t>
                      </a:r>
                      <a:endParaRPr sz="900">
                        <a:solidFill>
                          <a:srgbClr val="FFFFFF"/>
                        </a:solidFill>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b="1" dirty="0">
                          <a:latin typeface="Courier New" panose="02070309020205020404" pitchFamily="49" charset="0"/>
                          <a:cs typeface="Courier New" panose="02070309020205020404" pitchFamily="49" charset="0"/>
                        </a:rPr>
                        <a:t>userID</a:t>
                      </a:r>
                      <a:endParaRPr sz="1200" b="1" dirty="0">
                        <a:latin typeface="Courier New" panose="02070309020205020404" pitchFamily="49" charset="0"/>
                        <a:cs typeface="Courier New" panose="02070309020205020404" pitchFamily="49" charset="0"/>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tc>
                  <a:txBody>
                    <a:bodyPr/>
                    <a:lstStyle/>
                    <a:p>
                      <a:pPr marL="0" lvl="0" indent="0" algn="l" rtl="0">
                        <a:lnSpc>
                          <a:spcPct val="115000"/>
                        </a:lnSpc>
                        <a:spcBef>
                          <a:spcPts val="0"/>
                        </a:spcBef>
                        <a:spcAft>
                          <a:spcPts val="0"/>
                        </a:spcAft>
                        <a:buNone/>
                      </a:pPr>
                      <a:r>
                        <a:rPr lang="en" sz="800" dirty="0"/>
                        <a:t>The ID of the user</a:t>
                      </a:r>
                      <a:endParaRPr sz="800" dirty="0"/>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b="1" dirty="0">
                          <a:latin typeface="Courier New" panose="02070309020205020404" pitchFamily="49" charset="0"/>
                          <a:cs typeface="Courier New" panose="02070309020205020404" pitchFamily="49" charset="0"/>
                        </a:rPr>
                        <a:t>artistID</a:t>
                      </a:r>
                      <a:endParaRPr sz="1200" b="1" dirty="0">
                        <a:latin typeface="Courier New" panose="02070309020205020404" pitchFamily="49" charset="0"/>
                        <a:cs typeface="Courier New" panose="02070309020205020404" pitchFamily="49" charset="0"/>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7E7"/>
                    </a:solidFill>
                  </a:tcPr>
                </a:tc>
                <a:tc>
                  <a:txBody>
                    <a:bodyPr/>
                    <a:lstStyle/>
                    <a:p>
                      <a:pPr marL="0" lvl="0" indent="0" algn="l" rtl="0">
                        <a:lnSpc>
                          <a:spcPct val="115000"/>
                        </a:lnSpc>
                        <a:spcBef>
                          <a:spcPts val="0"/>
                        </a:spcBef>
                        <a:spcAft>
                          <a:spcPts val="0"/>
                        </a:spcAft>
                        <a:buNone/>
                      </a:pPr>
                      <a:r>
                        <a:rPr lang="en-US" sz="800" dirty="0"/>
                        <a:t>The ID of the artist</a:t>
                      </a: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b="1" dirty="0">
                          <a:latin typeface="Courier New" panose="02070309020205020404" pitchFamily="49" charset="0"/>
                          <a:cs typeface="Courier New" panose="02070309020205020404" pitchFamily="49" charset="0"/>
                        </a:rPr>
                        <a:t>rating</a:t>
                      </a:r>
                      <a:endParaRPr sz="1200" b="1" dirty="0">
                        <a:latin typeface="Courier New" panose="02070309020205020404" pitchFamily="49" charset="0"/>
                        <a:cs typeface="Courier New" panose="02070309020205020404" pitchFamily="49" charset="0"/>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tc>
                  <a:txBody>
                    <a:bodyPr/>
                    <a:lstStyle/>
                    <a:p>
                      <a:pPr marL="0" lvl="0" indent="0" algn="l" rtl="0">
                        <a:lnSpc>
                          <a:spcPct val="115000"/>
                        </a:lnSpc>
                        <a:spcBef>
                          <a:spcPts val="0"/>
                        </a:spcBef>
                        <a:spcAft>
                          <a:spcPts val="0"/>
                        </a:spcAft>
                        <a:buNone/>
                      </a:pPr>
                      <a:r>
                        <a:rPr lang="en-US" sz="800" dirty="0"/>
                        <a:t>Rating given by user to artist</a:t>
                      </a:r>
                      <a:endParaRPr sz="800" dirty="0"/>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extLst>
                  <a:ext uri="{0D108BD9-81ED-4DB2-BD59-A6C34878D82A}">
                    <a16:rowId xmlns:a16="http://schemas.microsoft.com/office/drawing/2014/main" val="10003"/>
                  </a:ext>
                </a:extLst>
              </a:tr>
            </a:tbl>
          </a:graphicData>
        </a:graphic>
      </p:graphicFrame>
      <p:graphicFrame>
        <p:nvGraphicFramePr>
          <p:cNvPr id="127" name="Google Shape;127;p18"/>
          <p:cNvGraphicFramePr/>
          <p:nvPr/>
        </p:nvGraphicFramePr>
        <p:xfrm>
          <a:off x="2150917" y="2694431"/>
          <a:ext cx="4521575" cy="1236980"/>
        </p:xfrm>
        <a:graphic>
          <a:graphicData uri="http://schemas.openxmlformats.org/drawingml/2006/table">
            <a:tbl>
              <a:tblPr>
                <a:noFill/>
                <a:tableStyleId>{6F140B34-F32F-4F23-B86E-F4CBB4A67AE2}</a:tableStyleId>
              </a:tblPr>
              <a:tblGrid>
                <a:gridCol w="1422891">
                  <a:extLst>
                    <a:ext uri="{9D8B030D-6E8A-4147-A177-3AD203B41FA5}">
                      <a16:colId xmlns:a16="http://schemas.microsoft.com/office/drawing/2014/main" val="20000"/>
                    </a:ext>
                  </a:extLst>
                </a:gridCol>
                <a:gridCol w="3098684">
                  <a:extLst>
                    <a:ext uri="{9D8B030D-6E8A-4147-A177-3AD203B41FA5}">
                      <a16:colId xmlns:a16="http://schemas.microsoft.com/office/drawing/2014/main" val="20001"/>
                    </a:ext>
                  </a:extLst>
                </a:gridCol>
              </a:tblGrid>
              <a:tr h="361832">
                <a:tc>
                  <a:txBody>
                    <a:bodyPr/>
                    <a:lstStyle/>
                    <a:p>
                      <a:pPr marL="0" lvl="0" indent="0" algn="l" rtl="0">
                        <a:lnSpc>
                          <a:spcPct val="115000"/>
                        </a:lnSpc>
                        <a:spcBef>
                          <a:spcPts val="0"/>
                        </a:spcBef>
                        <a:spcAft>
                          <a:spcPts val="0"/>
                        </a:spcAft>
                        <a:buNone/>
                      </a:pPr>
                      <a:r>
                        <a:rPr lang="en" sz="900" dirty="0">
                          <a:solidFill>
                            <a:srgbClr val="FFFFFF"/>
                          </a:solidFill>
                        </a:rPr>
                        <a:t>VARIABLE</a:t>
                      </a:r>
                      <a:endParaRPr sz="900" dirty="0">
                        <a:solidFill>
                          <a:srgbClr val="FFFFFF"/>
                        </a:solidFill>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0000"/>
                    </a:solidFill>
                  </a:tcPr>
                </a:tc>
                <a:tc>
                  <a:txBody>
                    <a:bodyPr/>
                    <a:lstStyle/>
                    <a:p>
                      <a:pPr marL="0" lvl="0" indent="0" algn="l" rtl="0">
                        <a:lnSpc>
                          <a:spcPct val="115000"/>
                        </a:lnSpc>
                        <a:spcBef>
                          <a:spcPts val="0"/>
                        </a:spcBef>
                        <a:spcAft>
                          <a:spcPts val="0"/>
                        </a:spcAft>
                        <a:buNone/>
                      </a:pPr>
                      <a:r>
                        <a:rPr lang="en" sz="900" dirty="0">
                          <a:solidFill>
                            <a:srgbClr val="FFFFFF"/>
                          </a:solidFill>
                        </a:rPr>
                        <a:t>DESCRIPTION</a:t>
                      </a:r>
                      <a:endParaRPr sz="900" dirty="0">
                        <a:solidFill>
                          <a:srgbClr val="FFFFFF"/>
                        </a:solidFill>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72995">
                <a:tc>
                  <a:txBody>
                    <a:bodyPr/>
                    <a:lstStyle/>
                    <a:p>
                      <a:pPr marL="0" lvl="0" indent="0" algn="l" rtl="0">
                        <a:lnSpc>
                          <a:spcPct val="115000"/>
                        </a:lnSpc>
                        <a:spcBef>
                          <a:spcPts val="0"/>
                        </a:spcBef>
                        <a:spcAft>
                          <a:spcPts val="0"/>
                        </a:spcAft>
                        <a:buNone/>
                      </a:pPr>
                      <a:r>
                        <a:rPr lang="en" sz="1200" b="1" dirty="0">
                          <a:latin typeface="Courier New" panose="02070309020205020404" pitchFamily="49" charset="0"/>
                          <a:cs typeface="Courier New" panose="02070309020205020404" pitchFamily="49" charset="0"/>
                        </a:rPr>
                        <a:t>artistID</a:t>
                      </a:r>
                      <a:endParaRPr sz="1200" b="1" dirty="0">
                        <a:latin typeface="Courier New" panose="02070309020205020404" pitchFamily="49" charset="0"/>
                        <a:cs typeface="Courier New" panose="02070309020205020404" pitchFamily="49" charset="0"/>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tc>
                  <a:txBody>
                    <a:bodyPr/>
                    <a:lstStyle/>
                    <a:p>
                      <a:pPr marL="0" lvl="0" indent="0" algn="l" rtl="0">
                        <a:lnSpc>
                          <a:spcPct val="115000"/>
                        </a:lnSpc>
                        <a:spcBef>
                          <a:spcPts val="0"/>
                        </a:spcBef>
                        <a:spcAft>
                          <a:spcPts val="0"/>
                        </a:spcAft>
                        <a:buNone/>
                      </a:pPr>
                      <a:r>
                        <a:rPr lang="en-US" sz="800" dirty="0"/>
                        <a:t>The ID of the artist</a:t>
                      </a: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BCBCB"/>
                    </a:solidFill>
                  </a:tcPr>
                </a:tc>
                <a:extLst>
                  <a:ext uri="{0D108BD9-81ED-4DB2-BD59-A6C34878D82A}">
                    <a16:rowId xmlns:a16="http://schemas.microsoft.com/office/drawing/2014/main" val="10001"/>
                  </a:ext>
                </a:extLst>
              </a:tr>
              <a:tr h="372995">
                <a:tc>
                  <a:txBody>
                    <a:bodyPr/>
                    <a:lstStyle/>
                    <a:p>
                      <a:pPr marL="0" lvl="0" indent="0" algn="l" rtl="0">
                        <a:lnSpc>
                          <a:spcPct val="115000"/>
                        </a:lnSpc>
                        <a:spcBef>
                          <a:spcPts val="0"/>
                        </a:spcBef>
                        <a:spcAft>
                          <a:spcPts val="0"/>
                        </a:spcAft>
                        <a:buNone/>
                      </a:pPr>
                      <a:r>
                        <a:rPr lang="en" sz="1200" b="1" dirty="0">
                          <a:latin typeface="Courier New" panose="02070309020205020404" pitchFamily="49" charset="0"/>
                          <a:cs typeface="Courier New" panose="02070309020205020404" pitchFamily="49" charset="0"/>
                        </a:rPr>
                        <a:t>artist</a:t>
                      </a:r>
                      <a:endParaRPr sz="1200" b="1" dirty="0">
                        <a:latin typeface="Courier New" panose="02070309020205020404" pitchFamily="49" charset="0"/>
                        <a:cs typeface="Courier New" panose="02070309020205020404" pitchFamily="49" charset="0"/>
                      </a:endParaRPr>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7E7"/>
                    </a:solidFill>
                  </a:tcPr>
                </a:tc>
                <a:tc>
                  <a:txBody>
                    <a:bodyPr/>
                    <a:lstStyle/>
                    <a:p>
                      <a:pPr marL="0" lvl="0" indent="0" algn="l" rtl="0">
                        <a:spcBef>
                          <a:spcPts val="0"/>
                        </a:spcBef>
                        <a:spcAft>
                          <a:spcPts val="0"/>
                        </a:spcAft>
                        <a:buNone/>
                      </a:pPr>
                      <a:r>
                        <a:rPr lang="en-US" sz="800" dirty="0"/>
                        <a:t>Name of the artist</a:t>
                      </a:r>
                      <a:endParaRPr sz="800" dirty="0"/>
                    </a:p>
                  </a:txBody>
                  <a:tcPr marL="114300" marR="114300" marT="114300" marB="114300"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bl>
          </a:graphicData>
        </a:graphic>
      </p:graphicFrame>
      <p:sp>
        <p:nvSpPr>
          <p:cNvPr id="128" name="Google Shape;128;p18"/>
          <p:cNvSpPr txBox="1">
            <a:spLocks noGrp="1"/>
          </p:cNvSpPr>
          <p:nvPr>
            <p:ph type="ctrTitle"/>
          </p:nvPr>
        </p:nvSpPr>
        <p:spPr>
          <a:xfrm>
            <a:off x="0" y="-111400"/>
            <a:ext cx="9091800" cy="4818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dirty="0">
                <a:latin typeface="Courier New"/>
                <a:ea typeface="Courier New"/>
                <a:cs typeface="Courier New"/>
                <a:sym typeface="Courier New"/>
              </a:rPr>
              <a:t>VARIABLE DESCRIPTION</a:t>
            </a:r>
            <a:endParaRPr sz="3100" dirty="0">
              <a:latin typeface="Courier New"/>
              <a:ea typeface="Courier New"/>
              <a:cs typeface="Courier New"/>
              <a:sym typeface="Courier New"/>
            </a:endParaRPr>
          </a:p>
        </p:txBody>
      </p:sp>
    </p:spTree>
    <p:extLst>
      <p:ext uri="{BB962C8B-B14F-4D97-AF65-F5344CB8AC3E}">
        <p14:creationId xmlns:p14="http://schemas.microsoft.com/office/powerpoint/2010/main" val="94654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ctrTitle"/>
          </p:nvPr>
        </p:nvSpPr>
        <p:spPr>
          <a:xfrm>
            <a:off x="26100" y="-123275"/>
            <a:ext cx="90918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Courier New"/>
                <a:ea typeface="Courier New"/>
                <a:cs typeface="Courier New"/>
                <a:sym typeface="Courier New"/>
              </a:rPr>
              <a:t>DATA ANALYSIS</a:t>
            </a:r>
            <a:endParaRPr sz="3700">
              <a:latin typeface="Courier New"/>
              <a:ea typeface="Courier New"/>
              <a:cs typeface="Courier New"/>
              <a:sym typeface="Courier New"/>
            </a:endParaRPr>
          </a:p>
        </p:txBody>
      </p:sp>
      <p:sp>
        <p:nvSpPr>
          <p:cNvPr id="134" name="Google Shape;134;p19"/>
          <p:cNvSpPr txBox="1"/>
          <p:nvPr/>
        </p:nvSpPr>
        <p:spPr>
          <a:xfrm>
            <a:off x="65575" y="647300"/>
            <a:ext cx="8963700" cy="360600"/>
          </a:xfrm>
          <a:prstGeom prst="rect">
            <a:avLst/>
          </a:prstGeom>
          <a:noFill/>
          <a:ln>
            <a:noFill/>
          </a:ln>
        </p:spPr>
        <p:txBody>
          <a:bodyPr spcFirstLastPara="1" wrap="square" lIns="91425" tIns="91425" rIns="91425" bIns="91425" anchor="t" anchorCtr="0">
            <a:noAutofit/>
          </a:bodyPr>
          <a:lstStyle/>
          <a:p>
            <a:r>
              <a:rPr lang="en-US" sz="2400" b="1" dirty="0">
                <a:latin typeface="Courier New" panose="02070309020205020404" pitchFamily="49" charset="0"/>
                <a:cs typeface="Courier New" panose="02070309020205020404" pitchFamily="49" charset="0"/>
              </a:rPr>
              <a:t>Artist mapping data			</a:t>
            </a:r>
          </a:p>
          <a:p>
            <a:pPr marL="0" lvl="0" indent="0" algn="l" rtl="0">
              <a:spcBef>
                <a:spcPts val="0"/>
              </a:spcBef>
              <a:spcAft>
                <a:spcPts val="0"/>
              </a:spcAft>
              <a:buNone/>
            </a:pPr>
            <a:endParaRPr sz="1900" b="1" dirty="0">
              <a:latin typeface="Courier New" panose="02070309020205020404" pitchFamily="49" charset="0"/>
              <a:ea typeface="Lato"/>
              <a:cs typeface="Courier New" panose="02070309020205020404" pitchFamily="49" charset="0"/>
              <a:sym typeface="Lato"/>
            </a:endParaRPr>
          </a:p>
        </p:txBody>
      </p:sp>
      <p:sp>
        <p:nvSpPr>
          <p:cNvPr id="136" name="Google Shape;136;p19"/>
          <p:cNvSpPr txBox="1"/>
          <p:nvPr/>
        </p:nvSpPr>
        <p:spPr>
          <a:xfrm>
            <a:off x="6513750" y="849800"/>
            <a:ext cx="2712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a:t>
            </a:r>
            <a:endParaRPr sz="1300" dirty="0">
              <a:latin typeface="Lato"/>
              <a:ea typeface="Lato"/>
              <a:cs typeface="Lato"/>
              <a:sym typeface="Lato"/>
            </a:endParaRPr>
          </a:p>
        </p:txBody>
      </p:sp>
      <p:pic>
        <p:nvPicPr>
          <p:cNvPr id="3" name="Picture 2">
            <a:extLst>
              <a:ext uri="{FF2B5EF4-FFF2-40B4-BE49-F238E27FC236}">
                <a16:creationId xmlns:a16="http://schemas.microsoft.com/office/drawing/2014/main" id="{74888C50-6D11-8148-9323-42944D561597}"/>
              </a:ext>
            </a:extLst>
          </p:cNvPr>
          <p:cNvPicPr>
            <a:picLocks noChangeAspect="1"/>
          </p:cNvPicPr>
          <p:nvPr/>
        </p:nvPicPr>
        <p:blipFill>
          <a:blip r:embed="rId3"/>
          <a:stretch>
            <a:fillRect/>
          </a:stretch>
        </p:blipFill>
        <p:spPr>
          <a:xfrm>
            <a:off x="5177902" y="1210400"/>
            <a:ext cx="3657600" cy="3657600"/>
          </a:xfrm>
          <a:prstGeom prst="rect">
            <a:avLst/>
          </a:prstGeom>
        </p:spPr>
      </p:pic>
      <p:sp>
        <p:nvSpPr>
          <p:cNvPr id="4" name="Rectangle 3">
            <a:extLst>
              <a:ext uri="{FF2B5EF4-FFF2-40B4-BE49-F238E27FC236}">
                <a16:creationId xmlns:a16="http://schemas.microsoft.com/office/drawing/2014/main" id="{CA35F3AB-000E-8A45-8C2D-4DDA4BFA0E35}"/>
              </a:ext>
            </a:extLst>
          </p:cNvPr>
          <p:cNvSpPr/>
          <p:nvPr/>
        </p:nvSpPr>
        <p:spPr>
          <a:xfrm>
            <a:off x="181719" y="1417588"/>
            <a:ext cx="4572000" cy="2308324"/>
          </a:xfrm>
          <a:prstGeom prst="rect">
            <a:avLst/>
          </a:prstGeom>
        </p:spPr>
        <p:txBody>
          <a:bodyPr>
            <a:spAutoFit/>
          </a:bodyPr>
          <a:lstStyle/>
          <a:p>
            <a:r>
              <a:rPr lang="en-US" sz="2400" dirty="0">
                <a:latin typeface="Courier New" panose="02070309020205020404" pitchFamily="49" charset="0"/>
                <a:cs typeface="Courier New" panose="02070309020205020404" pitchFamily="49" charset="0"/>
              </a:rPr>
              <a:t>"ydata-ymusic-artist-names-v1_0.csv" contains the </a:t>
            </a:r>
            <a:r>
              <a:rPr lang="en-US" sz="2400" dirty="0" err="1">
                <a:latin typeface="Courier New" panose="02070309020205020404" pitchFamily="49" charset="0"/>
                <a:cs typeface="Courier New" panose="02070309020205020404" pitchFamily="49" charset="0"/>
              </a:rPr>
              <a:t>artistId</a:t>
            </a:r>
            <a:r>
              <a:rPr lang="en-US" sz="2400" dirty="0">
                <a:latin typeface="Courier New" panose="02070309020205020404" pitchFamily="49" charset="0"/>
                <a:cs typeface="Courier New" panose="02070309020205020404" pitchFamily="49" charset="0"/>
              </a:rPr>
              <a:t> and name of each musical artist. The snippet of data set is shown: </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TotalTime>
  <Words>1393</Words>
  <Application>Microsoft Macintosh PowerPoint</Application>
  <PresentationFormat>On-screen Show (16:9)</PresentationFormat>
  <Paragraphs>124</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Courier New</vt:lpstr>
      <vt:lpstr>Raleway</vt:lpstr>
      <vt:lpstr>Lato</vt:lpstr>
      <vt:lpstr>TimesNewRomanPSMT</vt:lpstr>
      <vt:lpstr>Comic Sans MS</vt:lpstr>
      <vt:lpstr>Streamline</vt:lpstr>
      <vt:lpstr>PowerPoint Presentation</vt:lpstr>
      <vt:lpstr>PowerPoint Presentation</vt:lpstr>
      <vt:lpstr>Presentation Goals</vt:lpstr>
      <vt:lpstr>Approach</vt:lpstr>
      <vt:lpstr>PowerPoint Presentation</vt:lpstr>
      <vt:lpstr>FLOW OF THE PROJECT</vt:lpstr>
      <vt:lpstr>DATA SET</vt:lpstr>
      <vt:lpstr>VARIABLE DESCRIPTION</vt:lpstr>
      <vt:lpstr>DATA ANALYSIS</vt:lpstr>
      <vt:lpstr>DATA ANALYSIS</vt:lpstr>
      <vt:lpstr>DATA ANALYSIS</vt:lpstr>
      <vt:lpstr>DATA ANALYSIS</vt:lpstr>
      <vt:lpstr>PowerPoint Presentation</vt:lpstr>
      <vt:lpstr>ALS Model</vt:lpstr>
      <vt:lpstr>ALS model</vt:lpstr>
      <vt:lpstr>ALS model</vt:lpstr>
      <vt:lpstr>ALS Model</vt:lpstr>
      <vt:lpstr>ALS Model</vt:lpstr>
      <vt:lpstr>    ALS Model</vt:lpstr>
      <vt:lpstr>Implementation of ALS model in Spark</vt:lpstr>
      <vt:lpstr>Implementation of ALS model in Spark</vt:lpstr>
      <vt:lpstr>Recommendation of Artists to given user</vt:lpstr>
      <vt:lpstr>Observation and Records:  </vt:lpstr>
      <vt:lpstr>Observation and Records:  </vt:lpstr>
      <vt:lpstr>Performance analysis</vt:lpstr>
      <vt:lpstr>Performance analysis</vt:lpstr>
      <vt:lpstr>Performance analysis</vt:lpstr>
      <vt:lpstr>Performance analysis</vt:lpstr>
      <vt:lpstr>Discussion on above recommendations and graphs </vt:lpstr>
      <vt:lpstr>Limitations  </vt:lpstr>
      <vt:lpstr>PowerPoint Presentation</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Jayant Kumar</cp:lastModifiedBy>
  <cp:revision>34</cp:revision>
  <dcterms:modified xsi:type="dcterms:W3CDTF">2020-12-17T05:36:41Z</dcterms:modified>
</cp:coreProperties>
</file>